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61" r:id="rId13"/>
    <p:sldId id="268" r:id="rId14"/>
    <p:sldId id="279" r:id="rId15"/>
  </p:sldIdLst>
  <p:sldSz cx="20104100" cy="11309350"/>
  <p:notesSz cx="20104100" cy="1130935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Inter" panose="020B0604020202020204" charset="0"/>
      <p:regular r:id="rId21"/>
      <p:bold r:id="rId22"/>
    </p:embeddedFont>
    <p:embeddedFont>
      <p:font typeface="Inter Black" panose="020B0604020202020204" charset="0"/>
      <p:bold r:id="rId23"/>
    </p:embeddedFont>
    <p:embeddedFont>
      <p:font typeface="Inter ExtraBold" panose="020B0604020202020204" charset="0"/>
      <p:bold r:id="rId24"/>
    </p:embeddedFont>
    <p:embeddedFont>
      <p:font typeface="Inter SemiBold" panose="020B0604020202020204" charset="0"/>
      <p:regular r:id="rId25"/>
      <p:bold r:id="rId26"/>
    </p:embeddedFont>
    <p:embeddedFont>
      <p:font typeface="Lato" panose="020F0502020204030203" pitchFamily="34" charset="0"/>
      <p:regular r:id="rId27"/>
      <p:bold r:id="rId28"/>
      <p:italic r:id="rId29"/>
      <p:boldItalic r:id="rId30"/>
    </p:embeddedFont>
    <p:embeddedFont>
      <p:font typeface="Source Sans Pro" panose="020B0503030403020204" pitchFamily="34" charset="0"/>
      <p:regular r:id="rId31"/>
      <p:bold r:id="rId32"/>
      <p:italic r:id="rId33"/>
      <p:boldItalic r:id="rId34"/>
    </p:embeddedFont>
    <p:embeddedFont>
      <p:font typeface="Source Sans Pro Light" panose="020B0403030403020204" pitchFamily="34" charset="0"/>
      <p:regular r:id="rId35"/>
      <p:bold r:id="rId36"/>
      <p:italic r:id="rId37"/>
      <p:boldItalic r:id="rId38"/>
    </p:embeddedFont>
    <p:embeddedFont>
      <p:font typeface="Source Sans Pro SemiBold" panose="020B0603030403020204" pitchFamily="3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" roundtripDataSignature="AMtx7miiIN5jz650DRsv/7+l5lXRuc3R5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AF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101" y="18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font" Target="fonts/font2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46" Type="http://schemas.openxmlformats.org/officeDocument/2006/relationships/theme" Target="theme/theme1.xml"/><Relationship Id="rId20" Type="http://schemas.openxmlformats.org/officeDocument/2006/relationships/font" Target="fonts/font4.fntdata"/><Relationship Id="rId41" Type="http://schemas.openxmlformats.org/officeDocument/2006/relationships/font" Target="fonts/font25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11387138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95119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3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36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0523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2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381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37815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952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061932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4786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9322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>
            <a:spLocks noGrp="1"/>
          </p:cNvSpPr>
          <p:nvPr>
            <p:ph type="title"/>
          </p:nvPr>
        </p:nvSpPr>
        <p:spPr>
          <a:xfrm>
            <a:off x="1578874" y="1031770"/>
            <a:ext cx="5133340" cy="930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900" b="1" i="0">
                <a:solidFill>
                  <a:srgbClr val="241F2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body" idx="1"/>
          </p:nvPr>
        </p:nvSpPr>
        <p:spPr>
          <a:xfrm>
            <a:off x="1610287" y="2207127"/>
            <a:ext cx="8288020" cy="307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600" b="1" i="0">
                <a:solidFill>
                  <a:srgbClr val="56565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5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lvl="0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marL="38100" lvl="1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marL="38100" lvl="2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marL="38100" lvl="3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marL="38100" lvl="4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marL="38100" lvl="5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marL="38100" lvl="6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marL="38100" lvl="7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marL="38100" lvl="8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>
            <a:spLocks noGrp="1"/>
          </p:cNvSpPr>
          <p:nvPr>
            <p:ph type="title"/>
          </p:nvPr>
        </p:nvSpPr>
        <p:spPr>
          <a:xfrm>
            <a:off x="1578874" y="1031770"/>
            <a:ext cx="5133340" cy="930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900" b="1" i="0">
                <a:solidFill>
                  <a:srgbClr val="241F2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body" idx="1"/>
          </p:nvPr>
        </p:nvSpPr>
        <p:spPr>
          <a:xfrm>
            <a:off x="1610287" y="2207127"/>
            <a:ext cx="7952740" cy="7901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600" b="1" i="0">
                <a:solidFill>
                  <a:srgbClr val="56565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body" idx="2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lvl="0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marL="38100" lvl="1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marL="38100" lvl="2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marL="38100" lvl="3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marL="38100" lvl="4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marL="38100" lvl="5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marL="38100" lvl="6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marL="38100" lvl="7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marL="38100" lvl="8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 extrusionOk="0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241F2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2" name="Google Shape;32;p17"/>
          <p:cNvSpPr txBox="1">
            <a:spLocks noGrp="1"/>
          </p:cNvSpPr>
          <p:nvPr>
            <p:ph type="title"/>
          </p:nvPr>
        </p:nvSpPr>
        <p:spPr>
          <a:xfrm>
            <a:off x="1578874" y="1031770"/>
            <a:ext cx="5133340" cy="930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900" b="1" i="0">
                <a:solidFill>
                  <a:srgbClr val="241F2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7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lvl="0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marL="38100" lvl="1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marL="38100" lvl="2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marL="38100" lvl="3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marL="38100" lvl="4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marL="38100" lvl="5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marL="38100" lvl="6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marL="38100" lvl="7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marL="38100" lvl="8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 txBox="1"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900" b="1" i="0">
                <a:solidFill>
                  <a:srgbClr val="241F2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subTitle" idx="1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600" b="1" i="0">
                <a:solidFill>
                  <a:srgbClr val="56565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lvl="0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marL="38100" lvl="1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marL="38100" lvl="2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marL="38100" lvl="3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marL="38100" lvl="4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marL="38100" lvl="5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marL="38100" lvl="6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marL="38100" lvl="7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marL="38100" lvl="8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9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lvl="0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marL="38100" lvl="1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marL="38100" lvl="2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marL="38100" lvl="3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marL="38100" lvl="4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marL="38100" lvl="5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marL="38100" lvl="6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marL="38100" lvl="7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marL="38100" lvl="8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/>
          <p:nvPr/>
        </p:nvSpPr>
        <p:spPr>
          <a:xfrm>
            <a:off x="727726" y="0"/>
            <a:ext cx="0" cy="11308715"/>
          </a:xfrm>
          <a:custGeom>
            <a:avLst/>
            <a:gdLst/>
            <a:ahLst/>
            <a:cxnLst/>
            <a:rect l="l" t="t" r="r" b="b"/>
            <a:pathLst>
              <a:path w="120000" h="11308715" extrusionOk="0">
                <a:moveTo>
                  <a:pt x="0" y="0"/>
                </a:moveTo>
                <a:lnTo>
                  <a:pt x="0" y="11308556"/>
                </a:lnTo>
              </a:path>
            </a:pathLst>
          </a:custGeom>
          <a:noFill/>
          <a:ln w="10450" cap="flat" cmpd="sng">
            <a:solidFill>
              <a:srgbClr val="E1E6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1" name="Google Shape;11;p14"/>
          <p:cNvSpPr/>
          <p:nvPr/>
        </p:nvSpPr>
        <p:spPr>
          <a:xfrm>
            <a:off x="314126" y="5340151"/>
            <a:ext cx="94615" cy="628650"/>
          </a:xfrm>
          <a:custGeom>
            <a:avLst/>
            <a:gdLst/>
            <a:ahLst/>
            <a:cxnLst/>
            <a:rect l="l" t="t" r="r" b="b"/>
            <a:pathLst>
              <a:path w="94615" h="628650" extrusionOk="0">
                <a:moveTo>
                  <a:pt x="94237" y="0"/>
                </a:moveTo>
                <a:lnTo>
                  <a:pt x="0" y="0"/>
                </a:lnTo>
                <a:lnTo>
                  <a:pt x="0" y="628253"/>
                </a:lnTo>
                <a:lnTo>
                  <a:pt x="94237" y="628253"/>
                </a:lnTo>
                <a:lnTo>
                  <a:pt x="94237" y="0"/>
                </a:lnTo>
                <a:close/>
              </a:path>
            </a:pathLst>
          </a:custGeom>
          <a:solidFill>
            <a:srgbClr val="ED1C2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78874" y="1031770"/>
            <a:ext cx="5133340" cy="930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900" b="1" i="0" u="none" strike="noStrike" cap="none">
                <a:solidFill>
                  <a:srgbClr val="241F2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body" idx="1"/>
          </p:nvPr>
        </p:nvSpPr>
        <p:spPr>
          <a:xfrm>
            <a:off x="1610287" y="2207127"/>
            <a:ext cx="8288020" cy="307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00" b="1" i="0" u="none" strike="noStrike" cap="none">
                <a:solidFill>
                  <a:srgbClr val="56565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14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" name="Google Shape;16;p14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lvl="0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marL="38100" lvl="1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marL="38100" lvl="2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marL="38100" lvl="3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marL="38100" lvl="4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marL="38100" lvl="5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marL="38100" lvl="6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marL="38100" lvl="7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marL="38100" lvl="8" indent="0">
              <a:lnSpc>
                <a:spcPct val="100000"/>
              </a:lnSpc>
              <a:spcBef>
                <a:spcPts val="0"/>
              </a:spcBef>
              <a:buNone/>
              <a:defRPr sz="1300" b="1" i="0">
                <a:solidFill>
                  <a:schemeClr val="lt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"/>
          <p:cNvSpPr txBox="1"/>
          <p:nvPr/>
        </p:nvSpPr>
        <p:spPr>
          <a:xfrm>
            <a:off x="1158240" y="8811687"/>
            <a:ext cx="18294913" cy="1229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950" dirty="0">
                <a:latin typeface="Arial"/>
                <a:ea typeface="Arial"/>
                <a:cs typeface="Arial"/>
                <a:sym typeface="Arial"/>
              </a:rPr>
              <a:t>Дипломник: Дежемесов Макар Сергеевич</a:t>
            </a:r>
          </a:p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950" dirty="0"/>
              <a:t>Руководитель: ассистент </a:t>
            </a:r>
            <a:r>
              <a:rPr lang="ru-RU" sz="3950" dirty="0" err="1"/>
              <a:t>Скребель</a:t>
            </a:r>
            <a:r>
              <a:rPr lang="ru-RU" sz="3950" dirty="0"/>
              <a:t> Анастасия Сергеевна</a:t>
            </a:r>
            <a:endParaRPr sz="395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"/>
          <p:cNvSpPr/>
          <p:nvPr/>
        </p:nvSpPr>
        <p:spPr>
          <a:xfrm rot="5400000">
            <a:off x="183524" y="5544502"/>
            <a:ext cx="817244" cy="220345"/>
          </a:xfrm>
          <a:custGeom>
            <a:avLst/>
            <a:gdLst/>
            <a:ahLst/>
            <a:cxnLst/>
            <a:rect l="l" t="t" r="r" b="b"/>
            <a:pathLst>
              <a:path w="817244" h="220345" extrusionOk="0">
                <a:moveTo>
                  <a:pt x="816729" y="0"/>
                </a:moveTo>
                <a:lnTo>
                  <a:pt x="0" y="0"/>
                </a:lnTo>
                <a:lnTo>
                  <a:pt x="0" y="219888"/>
                </a:lnTo>
                <a:lnTo>
                  <a:pt x="816729" y="219888"/>
                </a:lnTo>
                <a:lnTo>
                  <a:pt x="816729" y="0"/>
                </a:lnTo>
                <a:close/>
              </a:path>
            </a:pathLst>
          </a:custGeom>
          <a:solidFill>
            <a:srgbClr val="ED1C2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4" name="Google Shape;54;p1"/>
          <p:cNvSpPr/>
          <p:nvPr/>
        </p:nvSpPr>
        <p:spPr>
          <a:xfrm>
            <a:off x="0" y="-539700"/>
            <a:ext cx="23616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183524" y="-465150"/>
            <a:ext cx="21780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COVER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299E17-1BCB-4FE3-A2C6-42C13CF9C19E}"/>
              </a:ext>
            </a:extLst>
          </p:cNvPr>
          <p:cNvSpPr txBox="1"/>
          <p:nvPr/>
        </p:nvSpPr>
        <p:spPr>
          <a:xfrm>
            <a:off x="0" y="393710"/>
            <a:ext cx="201041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МИНИСТЕРСТВО ОБРАЗОВАНИЯ РЕСПУБЛИКИ БЕЛАРУСЬ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Учреждение образования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«БЕЛОРУССКИЙ ГОСУДАРСТВЕННЫЙ ТЕХНОЛОГИЧЕСКИЙ УНИВЕРСИТЕТ»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Факультет информационных технологий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Кафедра информационных систем и технологий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Специальность 1-40 05 01 «Информационные системы и технологии»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Специализация 1-40 05 01-03 «Информационные системы и технологии (издательско-полиграфический комплекс)»</a:t>
            </a:r>
          </a:p>
        </p:txBody>
      </p:sp>
      <p:pic>
        <p:nvPicPr>
          <p:cNvPr id="16" name="Google Shape;145;p7">
            <a:extLst>
              <a:ext uri="{FF2B5EF4-FFF2-40B4-BE49-F238E27FC236}">
                <a16:creationId xmlns:a16="http://schemas.microsoft.com/office/drawing/2014/main" id="{9EC700EB-2A18-45C2-B8C7-2C2EA47E348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3378" b="13888"/>
          <a:stretch/>
        </p:blipFill>
        <p:spPr>
          <a:xfrm rot="10800000">
            <a:off x="17595850" y="-2"/>
            <a:ext cx="2508250" cy="2263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263;p12">
            <a:extLst>
              <a:ext uri="{FF2B5EF4-FFF2-40B4-BE49-F238E27FC236}">
                <a16:creationId xmlns:a16="http://schemas.microsoft.com/office/drawing/2014/main" id="{10C327F4-DA7B-4ED1-9A89-C7CB7942218A}"/>
              </a:ext>
            </a:extLst>
          </p:cNvPr>
          <p:cNvSpPr txBox="1"/>
          <p:nvPr/>
        </p:nvSpPr>
        <p:spPr>
          <a:xfrm>
            <a:off x="1158240" y="4401205"/>
            <a:ext cx="17765098" cy="2741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31F20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Дипломный проект </a:t>
            </a:r>
            <a:r>
              <a:rPr lang="ru-RU" sz="5900" b="1" dirty="0">
                <a:solidFill>
                  <a:srgbClr val="ED2127"/>
                </a:solidFill>
                <a:latin typeface="Inter ExtraBold"/>
                <a:ea typeface="Inter ExtraBold"/>
                <a:sym typeface="Inter ExtraBold"/>
              </a:rPr>
              <a:t>«</a:t>
            </a:r>
            <a:r>
              <a:rPr lang="ru-RU" sz="5900" b="1" dirty="0">
                <a:solidFill>
                  <a:srgbClr val="231F20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Веб-приложение для создания иллюстраций в дополненной реальности</a:t>
            </a:r>
            <a:r>
              <a:rPr lang="ru-RU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»</a:t>
            </a:r>
            <a:endParaRPr sz="5900" b="1" dirty="0">
              <a:solidFill>
                <a:srgbClr val="ED2127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0" name="Google Shape;50;p1">
            <a:extLst>
              <a:ext uri="{FF2B5EF4-FFF2-40B4-BE49-F238E27FC236}">
                <a16:creationId xmlns:a16="http://schemas.microsoft.com/office/drawing/2014/main" id="{98538186-5022-49F6-9726-A65FC7DA5C6A}"/>
              </a:ext>
            </a:extLst>
          </p:cNvPr>
          <p:cNvSpPr txBox="1"/>
          <p:nvPr/>
        </p:nvSpPr>
        <p:spPr>
          <a:xfrm>
            <a:off x="1272524" y="10489916"/>
            <a:ext cx="18294913" cy="621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950" dirty="0">
                <a:latin typeface="Arial"/>
                <a:ea typeface="Arial"/>
                <a:cs typeface="Arial"/>
                <a:sym typeface="Arial"/>
              </a:rPr>
              <a:t>Минск 2023</a:t>
            </a:r>
            <a:endParaRPr sz="395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/>
          <p:nvPr/>
        </p:nvSpPr>
        <p:spPr>
          <a:xfrm>
            <a:off x="19371138" y="10544181"/>
            <a:ext cx="450850" cy="450850"/>
          </a:xfrm>
          <a:custGeom>
            <a:avLst/>
            <a:gdLst/>
            <a:ahLst/>
            <a:cxnLst/>
            <a:rect l="l" t="t" r="r" b="b"/>
            <a:pathLst>
              <a:path w="450850" h="450850" extrusionOk="0">
                <a:moveTo>
                  <a:pt x="450248" y="0"/>
                </a:moveTo>
                <a:lnTo>
                  <a:pt x="0" y="0"/>
                </a:lnTo>
                <a:lnTo>
                  <a:pt x="0" y="450248"/>
                </a:lnTo>
                <a:lnTo>
                  <a:pt x="450248" y="450248"/>
                </a:lnTo>
                <a:lnTo>
                  <a:pt x="450248" y="0"/>
                </a:lnTo>
                <a:close/>
              </a:path>
            </a:pathLst>
          </a:custGeom>
          <a:solidFill>
            <a:srgbClr val="241F2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92" name="Google Shape;192;p8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7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93" name="Google Shape;193;p8"/>
          <p:cNvSpPr txBox="1"/>
          <p:nvPr/>
        </p:nvSpPr>
        <p:spPr>
          <a:xfrm>
            <a:off x="1557931" y="1031770"/>
            <a:ext cx="9831963" cy="92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lvl="0" indent="0" algn="l" rtl="0">
              <a:lnSpc>
                <a:spcPct val="100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11E1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Демонстрация проекта</a:t>
            </a:r>
            <a:r>
              <a:rPr lang="en-US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.</a:t>
            </a:r>
            <a:endParaRPr sz="5900" b="1" dirty="0">
              <a:solidFill>
                <a:srgbClr val="324659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0" y="-539700"/>
            <a:ext cx="34239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83525" y="-465150"/>
            <a:ext cx="32070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DRIVEN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93287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/>
          <p:nvPr/>
        </p:nvSpPr>
        <p:spPr>
          <a:xfrm>
            <a:off x="19371138" y="10544181"/>
            <a:ext cx="450850" cy="450850"/>
          </a:xfrm>
          <a:custGeom>
            <a:avLst/>
            <a:gdLst/>
            <a:ahLst/>
            <a:cxnLst/>
            <a:rect l="l" t="t" r="r" b="b"/>
            <a:pathLst>
              <a:path w="450850" h="450850" extrusionOk="0">
                <a:moveTo>
                  <a:pt x="450248" y="0"/>
                </a:moveTo>
                <a:lnTo>
                  <a:pt x="0" y="0"/>
                </a:lnTo>
                <a:lnTo>
                  <a:pt x="0" y="450248"/>
                </a:lnTo>
                <a:lnTo>
                  <a:pt x="450248" y="450248"/>
                </a:lnTo>
                <a:lnTo>
                  <a:pt x="450248" y="0"/>
                </a:lnTo>
                <a:close/>
              </a:path>
            </a:pathLst>
          </a:custGeom>
          <a:solidFill>
            <a:srgbClr val="241F2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92" name="Google Shape;192;p8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7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93" name="Google Shape;193;p8"/>
          <p:cNvSpPr txBox="1"/>
          <p:nvPr/>
        </p:nvSpPr>
        <p:spPr>
          <a:xfrm>
            <a:off x="1557931" y="1031770"/>
            <a:ext cx="12174111" cy="1845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lvl="0" indent="0" algn="l" rtl="0">
              <a:lnSpc>
                <a:spcPct val="100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11E1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Экономическое обоснование цены</a:t>
            </a:r>
            <a:r>
              <a:rPr lang="en-US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.</a:t>
            </a:r>
            <a:endParaRPr sz="5900" b="1" dirty="0">
              <a:solidFill>
                <a:srgbClr val="324659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0" y="-539700"/>
            <a:ext cx="34239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83525" y="-465150"/>
            <a:ext cx="32070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DRIVEN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38734A5-3F62-4281-88CB-68961F56D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17582"/>
              </p:ext>
            </p:extLst>
          </p:nvPr>
        </p:nvGraphicFramePr>
        <p:xfrm>
          <a:off x="3210092" y="3272590"/>
          <a:ext cx="13683916" cy="77224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712999">
                  <a:extLst>
                    <a:ext uri="{9D8B030D-6E8A-4147-A177-3AD203B41FA5}">
                      <a16:colId xmlns:a16="http://schemas.microsoft.com/office/drawing/2014/main" val="3818569209"/>
                    </a:ext>
                  </a:extLst>
                </a:gridCol>
                <a:gridCol w="3970917">
                  <a:extLst>
                    <a:ext uri="{9D8B030D-6E8A-4147-A177-3AD203B41FA5}">
                      <a16:colId xmlns:a16="http://schemas.microsoft.com/office/drawing/2014/main" val="2920050069"/>
                    </a:ext>
                  </a:extLst>
                </a:gridCol>
              </a:tblGrid>
              <a:tr h="536837"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Наименование показателя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Значение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534780"/>
                  </a:ext>
                </a:extLst>
              </a:tr>
              <a:tr h="536837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Время разработки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ч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.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E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</a:tabLs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168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FEAF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904481"/>
                  </a:ext>
                </a:extLst>
              </a:tr>
              <a:tr h="507993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Количество разработчиков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чел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.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</a:tabLs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1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9866126"/>
                  </a:ext>
                </a:extLst>
              </a:tr>
              <a:tr h="536837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Основная заработная плата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руб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.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E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2613,33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FEAF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1492192"/>
                  </a:ext>
                </a:extLst>
              </a:tr>
              <a:tr h="536837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Дополнительная заработная плата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руб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.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392,00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172878"/>
                  </a:ext>
                </a:extLst>
              </a:tr>
              <a:tr h="923039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Отчисления в Фонд социальной защиты населения и БРУСП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 «</a:t>
                      </a:r>
                      <a:r>
                        <a:rPr lang="ru-RU" sz="2400" b="0" dirty="0" err="1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Белгосстрах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», </a:t>
                      </a:r>
                      <a:r>
                        <a:rPr lang="ru-RU" sz="2400" b="0" dirty="0" err="1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руб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.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E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</a:tabLs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1033,83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FEAF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1220426"/>
                  </a:ext>
                </a:extLst>
              </a:tr>
              <a:tr h="536837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Прочие прямые затраты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руб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522,67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8463770"/>
                  </a:ext>
                </a:extLst>
              </a:tr>
              <a:tr h="536837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Накладные расходы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руб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E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261,33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FEAF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811209"/>
                  </a:ext>
                </a:extLst>
              </a:tr>
              <a:tr h="536837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Себестоимость разработки программного средства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руб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.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4823,17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9912901"/>
                  </a:ext>
                </a:extLst>
              </a:tr>
              <a:tr h="536837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Расходы на реализацию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руб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.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E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337,62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FEAF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608694"/>
                  </a:ext>
                </a:extLst>
              </a:tr>
              <a:tr h="536837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Полная себестоимость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руб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.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5160,79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3962874"/>
                  </a:ext>
                </a:extLst>
              </a:tr>
              <a:tr h="536837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Годовые денежные поступления от продажи услуги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руб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.</a:t>
                      </a:r>
                      <a:endParaRPr lang="ru-RU" sz="2400" b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E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101 027,09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FEAF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711708"/>
                  </a:ext>
                </a:extLst>
              </a:tr>
              <a:tr h="923039">
                <a:tc>
                  <a:txBody>
                    <a:bodyPr/>
                    <a:lstStyle/>
                    <a:p>
                      <a:pPr algn="just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Количество пользователей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необходимых для окупаемости продукта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, </a:t>
                      </a:r>
                      <a:r>
                        <a:rPr lang="ru-RU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чел</a:t>
                      </a: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.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6301105" algn="r"/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01105" algn="r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Source Sans Pro" panose="020B0503030403020204" pitchFamily="34" charset="0"/>
                        </a:rPr>
                        <a:t>86</a:t>
                      </a:r>
                      <a:endParaRPr lang="ru-RU" sz="2400" b="0" dirty="0">
                        <a:solidFill>
                          <a:schemeClr val="tx1"/>
                        </a:solidFill>
                        <a:effectLst/>
                        <a:latin typeface="Source Sans Pro" panose="020B0503030403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235970"/>
                  </a:ext>
                </a:extLst>
              </a:tr>
            </a:tbl>
          </a:graphicData>
        </a:graphic>
      </p:graphicFrame>
      <p:pic>
        <p:nvPicPr>
          <p:cNvPr id="43" name="Google Shape;145;p7">
            <a:extLst>
              <a:ext uri="{FF2B5EF4-FFF2-40B4-BE49-F238E27FC236}">
                <a16:creationId xmlns:a16="http://schemas.microsoft.com/office/drawing/2014/main" id="{8B31C693-B3D3-463B-93EE-C3E3B263B67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3378" b="13888"/>
          <a:stretch/>
        </p:blipFill>
        <p:spPr>
          <a:xfrm rot="10800000">
            <a:off x="17595850" y="-2"/>
            <a:ext cx="2508250" cy="22637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6005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7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32" name="Google Shape;132;p6"/>
          <p:cNvPicPr preferRelativeResize="0"/>
          <p:nvPr/>
        </p:nvPicPr>
        <p:blipFill rotWithShape="1">
          <a:blip r:embed="rId3">
            <a:alphaModFix/>
          </a:blip>
          <a:srcRect r="17079"/>
          <a:stretch/>
        </p:blipFill>
        <p:spPr>
          <a:xfrm>
            <a:off x="9290050" y="431053"/>
            <a:ext cx="10814050" cy="960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6"/>
          <p:cNvSpPr txBox="1"/>
          <p:nvPr/>
        </p:nvSpPr>
        <p:spPr>
          <a:xfrm>
            <a:off x="2891150" y="2224698"/>
            <a:ext cx="5194064" cy="92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lvl="0" indent="0" algn="l" rtl="0">
              <a:lnSpc>
                <a:spcPct val="100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41F2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Заключение</a:t>
            </a:r>
            <a:r>
              <a:rPr lang="en-US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.</a:t>
            </a:r>
            <a:endParaRPr sz="5900" b="1" dirty="0">
              <a:solidFill>
                <a:srgbClr val="324659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34" name="Google Shape;134;p6"/>
          <p:cNvSpPr txBox="1"/>
          <p:nvPr/>
        </p:nvSpPr>
        <p:spPr>
          <a:xfrm>
            <a:off x="2939276" y="3227830"/>
            <a:ext cx="5617800" cy="32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algn="just">
              <a:lnSpc>
                <a:spcPct val="101499"/>
              </a:lnSpc>
              <a:buSzPts val="1950"/>
            </a:pPr>
            <a:r>
              <a:rPr lang="ru-RU" sz="2600" b="1" dirty="0">
                <a:solidFill>
                  <a:srgbClr val="565656"/>
                </a:solidFill>
                <a:latin typeface="Inter SemiBold"/>
                <a:ea typeface="Inter SemiBold"/>
              </a:rPr>
              <a:t>Была полностью достигнута поставленная цель по разработке программного средства, были учтены все требования, все задачи дипломного проекта выполнены в полном объеме.</a:t>
            </a:r>
          </a:p>
          <a:p>
            <a:pPr marL="12700" marR="5080" lvl="0" indent="0" algn="just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2600" b="1" dirty="0">
              <a:solidFill>
                <a:srgbClr val="565656"/>
              </a:solidFill>
              <a:latin typeface="Inter SemiBold"/>
              <a:ea typeface="Inter SemiBold"/>
              <a:sym typeface="Source Sans Pro Light"/>
            </a:endParaRPr>
          </a:p>
        </p:txBody>
      </p:sp>
      <p:sp>
        <p:nvSpPr>
          <p:cNvPr id="136" name="Google Shape;136;p6"/>
          <p:cNvSpPr/>
          <p:nvPr/>
        </p:nvSpPr>
        <p:spPr>
          <a:xfrm>
            <a:off x="0" y="-539700"/>
            <a:ext cx="36315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6"/>
          <p:cNvSpPr txBox="1"/>
          <p:nvPr/>
        </p:nvSpPr>
        <p:spPr>
          <a:xfrm>
            <a:off x="183525" y="-465150"/>
            <a:ext cx="33597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SECTION TITLE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" name="Google Shape;194;p8">
            <a:extLst>
              <a:ext uri="{FF2B5EF4-FFF2-40B4-BE49-F238E27FC236}">
                <a16:creationId xmlns:a16="http://schemas.microsoft.com/office/drawing/2014/main" id="{2B9CF383-D14A-4230-B6DE-4E14B2E18916}"/>
              </a:ext>
            </a:extLst>
          </p:cNvPr>
          <p:cNvSpPr txBox="1"/>
          <p:nvPr/>
        </p:nvSpPr>
        <p:spPr>
          <a:xfrm>
            <a:off x="3281861" y="6635808"/>
            <a:ext cx="9481800" cy="1217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r>
              <a:rPr lang="ru-RU" sz="1950" dirty="0">
                <a:latin typeface="Source Sans Pro Light"/>
              </a:rPr>
              <a:t>Строк кода –</a:t>
            </a:r>
            <a:r>
              <a:rPr lang="en-US" sz="1950" dirty="0">
                <a:latin typeface="Source Sans Pro Light"/>
              </a:rPr>
              <a:t> 8631</a:t>
            </a:r>
            <a:endParaRPr lang="ru-RU" sz="1950" dirty="0">
              <a:latin typeface="Source Sans Pro Light"/>
            </a:endParaRPr>
          </a:p>
          <a:p>
            <a:r>
              <a:rPr lang="ru-RU" sz="1950" dirty="0">
                <a:latin typeface="Source Sans Pro Light"/>
              </a:rPr>
              <a:t>Классов – 117</a:t>
            </a:r>
          </a:p>
          <a:p>
            <a:pPr marL="12700" marR="5080" lvl="0" indent="0" algn="just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ru-RU" sz="1950" dirty="0">
                <a:latin typeface="Source Sans Pro Light"/>
                <a:sym typeface="Source Sans Pro Light"/>
              </a:rPr>
              <a:t>Интерфейсов </a:t>
            </a:r>
            <a:r>
              <a:rPr lang="ru-RU" sz="1950" dirty="0">
                <a:latin typeface="Source Sans Pro Light"/>
              </a:rPr>
              <a:t>– 44</a:t>
            </a:r>
          </a:p>
          <a:p>
            <a:pPr marL="12700" marR="5080" lvl="0" indent="0" algn="just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ru-RU" sz="1950" dirty="0">
                <a:latin typeface="Source Sans Pro Light"/>
                <a:sym typeface="Source Sans Pro Light"/>
              </a:rPr>
              <a:t>Пачек фенибута </a:t>
            </a:r>
            <a:r>
              <a:rPr lang="ru-RU" sz="1950" dirty="0">
                <a:latin typeface="Source Sans Pro Light"/>
              </a:rPr>
              <a:t>– 6</a:t>
            </a:r>
            <a:endParaRPr sz="1950" dirty="0">
              <a:latin typeface="Source Sans Pro Light"/>
              <a:sym typeface="Source Sans Pro Light"/>
            </a:endParaRPr>
          </a:p>
        </p:txBody>
      </p:sp>
      <p:sp>
        <p:nvSpPr>
          <p:cNvPr id="11" name="Google Shape;195;p8">
            <a:extLst>
              <a:ext uri="{FF2B5EF4-FFF2-40B4-BE49-F238E27FC236}">
                <a16:creationId xmlns:a16="http://schemas.microsoft.com/office/drawing/2014/main" id="{E459E37F-9219-46F9-BB33-754C7332B2B4}"/>
              </a:ext>
            </a:extLst>
          </p:cNvPr>
          <p:cNvSpPr/>
          <p:nvPr/>
        </p:nvSpPr>
        <p:spPr>
          <a:xfrm>
            <a:off x="2886197" y="6642481"/>
            <a:ext cx="73659" cy="1211220"/>
          </a:xfrm>
          <a:custGeom>
            <a:avLst/>
            <a:gdLst/>
            <a:ahLst/>
            <a:cxnLst/>
            <a:rect l="l" t="t" r="r" b="b"/>
            <a:pathLst>
              <a:path w="73659" h="1633855" extrusionOk="0">
                <a:moveTo>
                  <a:pt x="73296" y="0"/>
                </a:moveTo>
                <a:lnTo>
                  <a:pt x="0" y="0"/>
                </a:lnTo>
                <a:lnTo>
                  <a:pt x="0" y="1633458"/>
                </a:lnTo>
                <a:lnTo>
                  <a:pt x="73296" y="1633458"/>
                </a:lnTo>
                <a:lnTo>
                  <a:pt x="73296" y="0"/>
                </a:lnTo>
                <a:close/>
              </a:path>
            </a:pathLst>
          </a:custGeom>
          <a:solidFill>
            <a:srgbClr val="ED1C2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3"/>
          <p:cNvSpPr txBox="1">
            <a:spLocks noGrp="1"/>
          </p:cNvSpPr>
          <p:nvPr>
            <p:ph type="title"/>
          </p:nvPr>
        </p:nvSpPr>
        <p:spPr>
          <a:xfrm>
            <a:off x="1275218" y="1211084"/>
            <a:ext cx="5836285" cy="1282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250" dirty="0">
                <a:solidFill>
                  <a:srgbClr val="FFFFFF"/>
                </a:solidFill>
              </a:rPr>
              <a:t>Спасибо</a:t>
            </a:r>
            <a:r>
              <a:rPr lang="en-US" sz="8250" dirty="0">
                <a:solidFill>
                  <a:srgbClr val="ED2127"/>
                </a:solidFill>
              </a:rPr>
              <a:t>.</a:t>
            </a:r>
            <a:endParaRPr sz="8250" dirty="0"/>
          </a:p>
        </p:txBody>
      </p:sp>
      <p:sp>
        <p:nvSpPr>
          <p:cNvPr id="272" name="Google Shape;272;p13"/>
          <p:cNvSpPr/>
          <p:nvPr/>
        </p:nvSpPr>
        <p:spPr>
          <a:xfrm>
            <a:off x="1413569" y="2973731"/>
            <a:ext cx="817244" cy="220345"/>
          </a:xfrm>
          <a:custGeom>
            <a:avLst/>
            <a:gdLst/>
            <a:ahLst/>
            <a:cxnLst/>
            <a:rect l="l" t="t" r="r" b="b"/>
            <a:pathLst>
              <a:path w="817244" h="220344" extrusionOk="0">
                <a:moveTo>
                  <a:pt x="816729" y="0"/>
                </a:moveTo>
                <a:lnTo>
                  <a:pt x="0" y="0"/>
                </a:lnTo>
                <a:lnTo>
                  <a:pt x="0" y="219888"/>
                </a:lnTo>
                <a:lnTo>
                  <a:pt x="816729" y="219888"/>
                </a:lnTo>
                <a:lnTo>
                  <a:pt x="816729" y="0"/>
                </a:lnTo>
                <a:close/>
              </a:path>
            </a:pathLst>
          </a:custGeom>
          <a:solidFill>
            <a:srgbClr val="ED1C2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73" name="Google Shape;273;p13"/>
          <p:cNvPicPr preferRelativeResize="0"/>
          <p:nvPr/>
        </p:nvPicPr>
        <p:blipFill rotWithShape="1">
          <a:blip r:embed="rId3">
            <a:alphaModFix/>
          </a:blip>
          <a:srcRect l="4824" t="13746" r="33845" b="13747"/>
          <a:stretch/>
        </p:blipFill>
        <p:spPr>
          <a:xfrm>
            <a:off x="7111503" y="0"/>
            <a:ext cx="12992597" cy="11309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3"/>
          <p:cNvSpPr/>
          <p:nvPr/>
        </p:nvSpPr>
        <p:spPr>
          <a:xfrm>
            <a:off x="0" y="-539700"/>
            <a:ext cx="19506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3"/>
          <p:cNvSpPr txBox="1"/>
          <p:nvPr/>
        </p:nvSpPr>
        <p:spPr>
          <a:xfrm>
            <a:off x="183525" y="-465150"/>
            <a:ext cx="17670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END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"/>
          <p:cNvSpPr txBox="1"/>
          <p:nvPr/>
        </p:nvSpPr>
        <p:spPr>
          <a:xfrm>
            <a:off x="1158240" y="8811687"/>
            <a:ext cx="18294913" cy="1229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950" dirty="0">
                <a:latin typeface="Arial"/>
                <a:ea typeface="Arial"/>
                <a:cs typeface="Arial"/>
                <a:sym typeface="Arial"/>
              </a:rPr>
              <a:t>Дипломник: Дежемесов Макар Сергеевич</a:t>
            </a:r>
          </a:p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950" dirty="0"/>
              <a:t>Руководитель: ассистент </a:t>
            </a:r>
            <a:r>
              <a:rPr lang="ru-RU" sz="3950" dirty="0" err="1"/>
              <a:t>Скребель</a:t>
            </a:r>
            <a:r>
              <a:rPr lang="ru-RU" sz="3950" dirty="0"/>
              <a:t> Анастасия Сергеевна</a:t>
            </a:r>
            <a:endParaRPr sz="395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"/>
          <p:cNvSpPr/>
          <p:nvPr/>
        </p:nvSpPr>
        <p:spPr>
          <a:xfrm rot="5400000">
            <a:off x="183524" y="5544502"/>
            <a:ext cx="817244" cy="220345"/>
          </a:xfrm>
          <a:custGeom>
            <a:avLst/>
            <a:gdLst/>
            <a:ahLst/>
            <a:cxnLst/>
            <a:rect l="l" t="t" r="r" b="b"/>
            <a:pathLst>
              <a:path w="817244" h="220345" extrusionOk="0">
                <a:moveTo>
                  <a:pt x="816729" y="0"/>
                </a:moveTo>
                <a:lnTo>
                  <a:pt x="0" y="0"/>
                </a:lnTo>
                <a:lnTo>
                  <a:pt x="0" y="219888"/>
                </a:lnTo>
                <a:lnTo>
                  <a:pt x="816729" y="219888"/>
                </a:lnTo>
                <a:lnTo>
                  <a:pt x="816729" y="0"/>
                </a:lnTo>
                <a:close/>
              </a:path>
            </a:pathLst>
          </a:custGeom>
          <a:solidFill>
            <a:srgbClr val="ED1C2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4" name="Google Shape;54;p1"/>
          <p:cNvSpPr/>
          <p:nvPr/>
        </p:nvSpPr>
        <p:spPr>
          <a:xfrm>
            <a:off x="0" y="-539700"/>
            <a:ext cx="23616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183524" y="-465150"/>
            <a:ext cx="21780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COVER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299E17-1BCB-4FE3-A2C6-42C13CF9C19E}"/>
              </a:ext>
            </a:extLst>
          </p:cNvPr>
          <p:cNvSpPr txBox="1"/>
          <p:nvPr/>
        </p:nvSpPr>
        <p:spPr>
          <a:xfrm>
            <a:off x="0" y="393710"/>
            <a:ext cx="201041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МИНИСТЕРСТВО ОБРАЗОВАНИЯ РЕСПУБЛИКИ БЕЛАРУСЬ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Учреждение образования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«БЕЛОРУССКИЙ ГОСУДАРСТВЕННЫЙ ТЕХНОЛОГИЧЕСКИЙ УНИВЕРСИТЕТ»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Факультет информационных технологий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Кафедра информационных систем и технологий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Специальность 1-40 05 01 «Информационные системы и технологии»</a:t>
            </a:r>
          </a:p>
          <a:p>
            <a:pPr algn="ctr"/>
            <a:r>
              <a:rPr lang="ru-RU" sz="2800" dirty="0">
                <a:latin typeface="Inter ExtraBold" panose="020B0604020202020204" charset="0"/>
                <a:ea typeface="Inter ExtraBold" panose="020B0604020202020204" charset="0"/>
              </a:rPr>
              <a:t>Специализация 1-40 05 01-03 «Информационные системы и технологии (издательско-полиграфический комплекс)»</a:t>
            </a:r>
          </a:p>
        </p:txBody>
      </p:sp>
      <p:pic>
        <p:nvPicPr>
          <p:cNvPr id="16" name="Google Shape;145;p7">
            <a:extLst>
              <a:ext uri="{FF2B5EF4-FFF2-40B4-BE49-F238E27FC236}">
                <a16:creationId xmlns:a16="http://schemas.microsoft.com/office/drawing/2014/main" id="{9EC700EB-2A18-45C2-B8C7-2C2EA47E348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3378" b="13888"/>
          <a:stretch/>
        </p:blipFill>
        <p:spPr>
          <a:xfrm rot="10800000">
            <a:off x="17595850" y="-2"/>
            <a:ext cx="2508250" cy="2263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263;p12">
            <a:extLst>
              <a:ext uri="{FF2B5EF4-FFF2-40B4-BE49-F238E27FC236}">
                <a16:creationId xmlns:a16="http://schemas.microsoft.com/office/drawing/2014/main" id="{10C327F4-DA7B-4ED1-9A89-C7CB7942218A}"/>
              </a:ext>
            </a:extLst>
          </p:cNvPr>
          <p:cNvSpPr txBox="1"/>
          <p:nvPr/>
        </p:nvSpPr>
        <p:spPr>
          <a:xfrm>
            <a:off x="1158240" y="4401205"/>
            <a:ext cx="17765098" cy="2741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31F20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Дипломный проект </a:t>
            </a:r>
            <a:r>
              <a:rPr lang="ru-RU" sz="5900" b="1" dirty="0">
                <a:solidFill>
                  <a:srgbClr val="ED2127"/>
                </a:solidFill>
                <a:latin typeface="Inter ExtraBold"/>
                <a:ea typeface="Inter ExtraBold"/>
                <a:sym typeface="Inter ExtraBold"/>
              </a:rPr>
              <a:t>«</a:t>
            </a:r>
            <a:r>
              <a:rPr lang="ru-RU" sz="5900" b="1" dirty="0">
                <a:solidFill>
                  <a:srgbClr val="231F20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Веб-приложение для создания иллюстраций в дополненной реальности</a:t>
            </a:r>
            <a:r>
              <a:rPr lang="ru-RU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»</a:t>
            </a:r>
            <a:endParaRPr sz="5900" b="1" dirty="0">
              <a:solidFill>
                <a:srgbClr val="ED2127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0" name="Google Shape;50;p1">
            <a:extLst>
              <a:ext uri="{FF2B5EF4-FFF2-40B4-BE49-F238E27FC236}">
                <a16:creationId xmlns:a16="http://schemas.microsoft.com/office/drawing/2014/main" id="{98538186-5022-49F6-9726-A65FC7DA5C6A}"/>
              </a:ext>
            </a:extLst>
          </p:cNvPr>
          <p:cNvSpPr txBox="1"/>
          <p:nvPr/>
        </p:nvSpPr>
        <p:spPr>
          <a:xfrm>
            <a:off x="1272524" y="10489916"/>
            <a:ext cx="18294913" cy="621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950" dirty="0">
                <a:latin typeface="Arial"/>
                <a:ea typeface="Arial"/>
                <a:cs typeface="Arial"/>
                <a:sym typeface="Arial"/>
              </a:rPr>
              <a:t>Минск 2023</a:t>
            </a:r>
            <a:endParaRPr sz="395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1426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/>
          <p:nvPr/>
        </p:nvSpPr>
        <p:spPr>
          <a:xfrm>
            <a:off x="314126" y="5340151"/>
            <a:ext cx="94615" cy="628650"/>
          </a:xfrm>
          <a:custGeom>
            <a:avLst/>
            <a:gdLst/>
            <a:ahLst/>
            <a:cxnLst/>
            <a:rect l="l" t="t" r="r" b="b"/>
            <a:pathLst>
              <a:path w="94615" h="628650" extrusionOk="0">
                <a:moveTo>
                  <a:pt x="94237" y="0"/>
                </a:moveTo>
                <a:lnTo>
                  <a:pt x="0" y="0"/>
                </a:lnTo>
                <a:lnTo>
                  <a:pt x="0" y="628253"/>
                </a:lnTo>
                <a:lnTo>
                  <a:pt x="94237" y="628253"/>
                </a:lnTo>
                <a:lnTo>
                  <a:pt x="94237" y="0"/>
                </a:lnTo>
                <a:close/>
              </a:path>
            </a:pathLst>
          </a:custGeom>
          <a:solidFill>
            <a:srgbClr val="ED1C2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grpSp>
        <p:nvGrpSpPr>
          <p:cNvPr id="89" name="Google Shape;89;p4"/>
          <p:cNvGrpSpPr/>
          <p:nvPr/>
        </p:nvGrpSpPr>
        <p:grpSpPr>
          <a:xfrm>
            <a:off x="722491" y="0"/>
            <a:ext cx="19382105" cy="11308715"/>
            <a:chOff x="722491" y="0"/>
            <a:chExt cx="19382105" cy="11308715"/>
          </a:xfrm>
        </p:grpSpPr>
        <p:sp>
          <p:nvSpPr>
            <p:cNvPr id="90" name="Google Shape;90;p4"/>
            <p:cNvSpPr/>
            <p:nvPr/>
          </p:nvSpPr>
          <p:spPr>
            <a:xfrm>
              <a:off x="7230146" y="0"/>
              <a:ext cx="0" cy="11308715"/>
            </a:xfrm>
            <a:custGeom>
              <a:avLst/>
              <a:gdLst/>
              <a:ahLst/>
              <a:cxnLst/>
              <a:rect l="l" t="t" r="r" b="b"/>
              <a:pathLst>
                <a:path w="120000" h="11308715" extrusionOk="0">
                  <a:moveTo>
                    <a:pt x="0" y="0"/>
                  </a:moveTo>
                  <a:lnTo>
                    <a:pt x="0" y="11308556"/>
                  </a:lnTo>
                </a:path>
              </a:pathLst>
            </a:custGeom>
            <a:noFill/>
            <a:ln w="10450" cap="flat" cmpd="sng">
              <a:solidFill>
                <a:srgbClr val="E1E6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12915837" y="0"/>
              <a:ext cx="0" cy="11308715"/>
            </a:xfrm>
            <a:custGeom>
              <a:avLst/>
              <a:gdLst/>
              <a:ahLst/>
              <a:cxnLst/>
              <a:rect l="l" t="t" r="r" b="b"/>
              <a:pathLst>
                <a:path w="120000" h="11308715" extrusionOk="0">
                  <a:moveTo>
                    <a:pt x="0" y="0"/>
                  </a:moveTo>
                  <a:lnTo>
                    <a:pt x="0" y="11308556"/>
                  </a:lnTo>
                </a:path>
              </a:pathLst>
            </a:custGeom>
            <a:noFill/>
            <a:ln w="10450" cap="flat" cmpd="sng">
              <a:solidFill>
                <a:srgbClr val="E1E6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722491" y="5654278"/>
              <a:ext cx="19382105" cy="0"/>
            </a:xfrm>
            <a:custGeom>
              <a:avLst/>
              <a:gdLst/>
              <a:ahLst/>
              <a:cxnLst/>
              <a:rect l="l" t="t" r="r" b="b"/>
              <a:pathLst>
                <a:path w="19382105" h="120000" extrusionOk="0">
                  <a:moveTo>
                    <a:pt x="0" y="0"/>
                  </a:moveTo>
                  <a:lnTo>
                    <a:pt x="19381608" y="0"/>
                  </a:lnTo>
                </a:path>
              </a:pathLst>
            </a:custGeom>
            <a:noFill/>
            <a:ln w="10450" cap="flat" cmpd="sng">
              <a:solidFill>
                <a:srgbClr val="E1E6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pic>
        <p:nvPicPr>
          <p:cNvPr id="93" name="Google Shape;93;p4"/>
          <p:cNvPicPr preferRelativeResize="0"/>
          <p:nvPr/>
        </p:nvPicPr>
        <p:blipFill rotWithShape="1">
          <a:blip r:embed="rId3">
            <a:alphaModFix/>
          </a:blip>
          <a:srcRect t="59898" r="34395"/>
          <a:stretch/>
        </p:blipFill>
        <p:spPr>
          <a:xfrm>
            <a:off x="15005050" y="0"/>
            <a:ext cx="5099050" cy="229487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"/>
          <p:cNvSpPr txBox="1"/>
          <p:nvPr/>
        </p:nvSpPr>
        <p:spPr>
          <a:xfrm>
            <a:off x="1557931" y="1031770"/>
            <a:ext cx="5352434" cy="925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11E1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Содержание</a:t>
            </a:r>
            <a:r>
              <a:rPr lang="en-US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.</a:t>
            </a:r>
            <a:endParaRPr sz="5900" b="1" dirty="0">
              <a:solidFill>
                <a:srgbClr val="324659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95" name="Google Shape;95;p4"/>
          <p:cNvSpPr txBox="1"/>
          <p:nvPr/>
        </p:nvSpPr>
        <p:spPr>
          <a:xfrm>
            <a:off x="2677028" y="3460487"/>
            <a:ext cx="4872900" cy="7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50"/>
              <a:buFont typeface="Arial"/>
              <a:buNone/>
            </a:pPr>
            <a:r>
              <a:rPr lang="ru-RU" sz="4950" b="0" i="0" u="none" strike="noStrike" cap="none" dirty="0">
                <a:solidFill>
                  <a:srgbClr val="231F20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Актуальность</a:t>
            </a:r>
            <a:endParaRPr sz="4950" b="0" i="0" u="none" strike="noStrike" cap="none" dirty="0">
              <a:solidFill>
                <a:srgbClr val="00000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96" name="Google Shape;96;p4"/>
          <p:cNvSpPr txBox="1"/>
          <p:nvPr/>
        </p:nvSpPr>
        <p:spPr>
          <a:xfrm>
            <a:off x="1237200" y="2482937"/>
            <a:ext cx="3000000" cy="15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50"/>
              <a:buFont typeface="Arial"/>
              <a:buNone/>
            </a:pPr>
            <a:r>
              <a:rPr lang="en-US" sz="8850" b="1" i="0" u="none" strike="noStrike" cap="none" baseline="-25000" dirty="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01	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4"/>
          <p:cNvSpPr txBox="1"/>
          <p:nvPr/>
        </p:nvSpPr>
        <p:spPr>
          <a:xfrm>
            <a:off x="9198578" y="3460487"/>
            <a:ext cx="4872900" cy="7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50"/>
              <a:buFont typeface="Arial"/>
              <a:buNone/>
            </a:pPr>
            <a:r>
              <a:rPr lang="ru-RU" sz="4950" b="0" i="0" u="none" strike="noStrike" cap="none" dirty="0">
                <a:solidFill>
                  <a:srgbClr val="231F20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Аналоги</a:t>
            </a:r>
            <a:endParaRPr sz="4950" b="0" i="0" u="none" strike="noStrike" cap="none" dirty="0">
              <a:solidFill>
                <a:srgbClr val="00000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98" name="Google Shape;98;p4"/>
          <p:cNvSpPr txBox="1"/>
          <p:nvPr/>
        </p:nvSpPr>
        <p:spPr>
          <a:xfrm>
            <a:off x="7680875" y="2482937"/>
            <a:ext cx="3000000" cy="15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50"/>
              <a:buFont typeface="Arial"/>
              <a:buNone/>
            </a:pPr>
            <a:r>
              <a:rPr lang="en-US" sz="8850" b="1" i="0" u="none" strike="noStrike" cap="none" baseline="-2500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02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4"/>
          <p:cNvSpPr txBox="1"/>
          <p:nvPr/>
        </p:nvSpPr>
        <p:spPr>
          <a:xfrm>
            <a:off x="15282603" y="3256347"/>
            <a:ext cx="4872900" cy="779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50"/>
              <a:buFont typeface="Arial"/>
              <a:buNone/>
            </a:pPr>
            <a:r>
              <a:rPr lang="ru-RU" sz="4950" b="0" i="0" u="none" strike="noStrike" cap="none" dirty="0">
                <a:solidFill>
                  <a:srgbClr val="231F20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Цели и задачи</a:t>
            </a:r>
            <a:endParaRPr sz="4950" b="0" i="0" u="none" strike="noStrike" cap="none" dirty="0">
              <a:solidFill>
                <a:srgbClr val="00000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00" name="Google Shape;100;p4"/>
          <p:cNvSpPr txBox="1"/>
          <p:nvPr/>
        </p:nvSpPr>
        <p:spPr>
          <a:xfrm>
            <a:off x="13711300" y="2482937"/>
            <a:ext cx="3000000" cy="15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50"/>
              <a:buFont typeface="Arial"/>
              <a:buNone/>
            </a:pPr>
            <a:r>
              <a:rPr lang="en-US" sz="8850" b="1" i="0" u="none" strike="noStrike" cap="none" baseline="-2500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03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4"/>
          <p:cNvSpPr txBox="1"/>
          <p:nvPr/>
        </p:nvSpPr>
        <p:spPr>
          <a:xfrm>
            <a:off x="2677028" y="7145222"/>
            <a:ext cx="4872900" cy="1540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50"/>
              <a:buFont typeface="Arial"/>
              <a:buNone/>
            </a:pPr>
            <a:r>
              <a:rPr lang="ru-RU" sz="4950" b="0" i="0" u="none" strike="noStrike" cap="none" dirty="0">
                <a:solidFill>
                  <a:srgbClr val="231F20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Схемы приложения</a:t>
            </a:r>
            <a:endParaRPr sz="4950" b="0" i="0" u="none" strike="noStrike" cap="none" dirty="0">
              <a:solidFill>
                <a:srgbClr val="00000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02" name="Google Shape;102;p4"/>
          <p:cNvSpPr txBox="1"/>
          <p:nvPr/>
        </p:nvSpPr>
        <p:spPr>
          <a:xfrm>
            <a:off x="1143275" y="6371812"/>
            <a:ext cx="3000000" cy="15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50"/>
              <a:buFont typeface="Arial"/>
              <a:buNone/>
            </a:pPr>
            <a:r>
              <a:rPr lang="en-US" sz="8850" b="1" i="0" u="none" strike="noStrike" cap="none" baseline="-2500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04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4"/>
          <p:cNvSpPr txBox="1"/>
          <p:nvPr/>
        </p:nvSpPr>
        <p:spPr>
          <a:xfrm>
            <a:off x="8968240" y="7158102"/>
            <a:ext cx="3992879" cy="1540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50"/>
              <a:buFont typeface="Arial"/>
              <a:buNone/>
            </a:pPr>
            <a:r>
              <a:rPr lang="ru-RU" sz="4950" b="0" i="0" u="none" strike="noStrike" cap="none" dirty="0">
                <a:solidFill>
                  <a:srgbClr val="231F20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Демонстрация проекта</a:t>
            </a:r>
            <a:endParaRPr sz="4950" b="0" i="0" u="none" strike="noStrike" cap="none" dirty="0">
              <a:solidFill>
                <a:srgbClr val="00000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04" name="Google Shape;104;p4"/>
          <p:cNvSpPr txBox="1"/>
          <p:nvPr/>
        </p:nvSpPr>
        <p:spPr>
          <a:xfrm>
            <a:off x="7700200" y="6371800"/>
            <a:ext cx="3000000" cy="15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50"/>
              <a:buFont typeface="Arial"/>
              <a:buNone/>
            </a:pPr>
            <a:r>
              <a:rPr lang="en-US" sz="8850" b="1" i="0" u="none" strike="noStrike" cap="none" baseline="-25000" dirty="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05	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4"/>
          <p:cNvSpPr txBox="1"/>
          <p:nvPr/>
        </p:nvSpPr>
        <p:spPr>
          <a:xfrm>
            <a:off x="15282603" y="7145210"/>
            <a:ext cx="4872900" cy="1540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50"/>
              <a:buFont typeface="Arial"/>
              <a:buNone/>
            </a:pPr>
            <a:r>
              <a:rPr lang="ru-RU" sz="4950" dirty="0">
                <a:solidFill>
                  <a:srgbClr val="231F20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Экономическое обоснование</a:t>
            </a:r>
            <a:endParaRPr sz="4950" b="0" i="0" u="none" strike="noStrike" cap="none" dirty="0">
              <a:solidFill>
                <a:srgbClr val="231F2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13711300" y="6371800"/>
            <a:ext cx="3000000" cy="15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50"/>
              <a:buFont typeface="Arial"/>
              <a:buNone/>
            </a:pPr>
            <a:r>
              <a:rPr lang="en-US" sz="8850" b="1" i="0" u="none" strike="noStrike" cap="none" baseline="-2500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06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4"/>
          <p:cNvSpPr/>
          <p:nvPr/>
        </p:nvSpPr>
        <p:spPr>
          <a:xfrm>
            <a:off x="0" y="-539700"/>
            <a:ext cx="25452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183525" y="-465150"/>
            <a:ext cx="2361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AGENDA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AE2F9A0-2E83-458A-996F-740DD5E00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139" y="4004277"/>
            <a:ext cx="15989822" cy="4903240"/>
          </a:xfrm>
          <a:prstGeom prst="rect">
            <a:avLst/>
          </a:prstGeom>
        </p:spPr>
      </p:pic>
      <p:sp>
        <p:nvSpPr>
          <p:cNvPr id="11" name="Google Shape;193;p8">
            <a:extLst>
              <a:ext uri="{FF2B5EF4-FFF2-40B4-BE49-F238E27FC236}">
                <a16:creationId xmlns:a16="http://schemas.microsoft.com/office/drawing/2014/main" id="{E3F7558C-873C-411D-B7A0-CAECFDE1320A}"/>
              </a:ext>
            </a:extLst>
          </p:cNvPr>
          <p:cNvSpPr txBox="1"/>
          <p:nvPr/>
        </p:nvSpPr>
        <p:spPr>
          <a:xfrm>
            <a:off x="1557932" y="1031770"/>
            <a:ext cx="5955388" cy="92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lvl="0" indent="0" algn="l" rtl="0">
              <a:lnSpc>
                <a:spcPct val="100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11E1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Актуальность</a:t>
            </a:r>
            <a:r>
              <a:rPr lang="en-US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.</a:t>
            </a:r>
            <a:endParaRPr sz="5900" b="1" dirty="0">
              <a:solidFill>
                <a:srgbClr val="324659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2" name="Google Shape;194;p8">
            <a:extLst>
              <a:ext uri="{FF2B5EF4-FFF2-40B4-BE49-F238E27FC236}">
                <a16:creationId xmlns:a16="http://schemas.microsoft.com/office/drawing/2014/main" id="{0390DCBC-0327-46FE-B806-400B7A815DDC}"/>
              </a:ext>
            </a:extLst>
          </p:cNvPr>
          <p:cNvSpPr txBox="1"/>
          <p:nvPr/>
        </p:nvSpPr>
        <p:spPr>
          <a:xfrm>
            <a:off x="9254033" y="1124183"/>
            <a:ext cx="9481800" cy="183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lvl="0" indent="0" algn="just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ru-RU" sz="1950" b="0" i="0" u="none" strike="noStrike" cap="none" dirty="0">
                <a:solidFill>
                  <a:srgbClr val="565656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Создание приложения для создания иллюстраций с дополненной реальностью может быть актуальным для инженеров, работающих в различных отраслях, таких как машиностроение, архитектура, строительство и т.д. Это приложение может помочь инженерам быстро и точно отмечать необходимые объекты или элементы в реальном мире, а также создавать трехмерные модели и чертежи, которые можно использовать для проектирования и разработки.</a:t>
            </a:r>
            <a:endParaRPr sz="1950" b="0" i="0" u="none" strike="noStrike" cap="none" dirty="0">
              <a:solidFill>
                <a:srgbClr val="00000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3" name="Google Shape;195;p8">
            <a:extLst>
              <a:ext uri="{FF2B5EF4-FFF2-40B4-BE49-F238E27FC236}">
                <a16:creationId xmlns:a16="http://schemas.microsoft.com/office/drawing/2014/main" id="{D3DD0765-B3DE-43BC-A77F-393F887AFACF}"/>
              </a:ext>
            </a:extLst>
          </p:cNvPr>
          <p:cNvSpPr/>
          <p:nvPr/>
        </p:nvSpPr>
        <p:spPr>
          <a:xfrm>
            <a:off x="8858369" y="1130855"/>
            <a:ext cx="73659" cy="1823439"/>
          </a:xfrm>
          <a:custGeom>
            <a:avLst/>
            <a:gdLst/>
            <a:ahLst/>
            <a:cxnLst/>
            <a:rect l="l" t="t" r="r" b="b"/>
            <a:pathLst>
              <a:path w="73659" h="1633855" extrusionOk="0">
                <a:moveTo>
                  <a:pt x="73296" y="0"/>
                </a:moveTo>
                <a:lnTo>
                  <a:pt x="0" y="0"/>
                </a:lnTo>
                <a:lnTo>
                  <a:pt x="0" y="1633458"/>
                </a:lnTo>
                <a:lnTo>
                  <a:pt x="73296" y="1633458"/>
                </a:lnTo>
                <a:lnTo>
                  <a:pt x="73296" y="0"/>
                </a:lnTo>
                <a:close/>
              </a:path>
            </a:pathLst>
          </a:custGeom>
          <a:solidFill>
            <a:srgbClr val="ED1C2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1039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0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7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22" name="Google Shape;222;p10"/>
          <p:cNvPicPr preferRelativeResize="0"/>
          <p:nvPr/>
        </p:nvPicPr>
        <p:blipFill rotWithShape="1">
          <a:blip r:embed="rId3">
            <a:alphaModFix/>
          </a:blip>
          <a:srcRect t="3710" r="33763" b="10978"/>
          <a:stretch/>
        </p:blipFill>
        <p:spPr>
          <a:xfrm>
            <a:off x="8179203" y="0"/>
            <a:ext cx="11924897" cy="1130855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0"/>
          <p:cNvSpPr txBox="1"/>
          <p:nvPr/>
        </p:nvSpPr>
        <p:spPr>
          <a:xfrm>
            <a:off x="1578874" y="1031770"/>
            <a:ext cx="51327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31F20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Аналоги</a:t>
            </a:r>
            <a:r>
              <a:rPr lang="en-US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.</a:t>
            </a:r>
            <a:endParaRPr sz="5900" b="1" dirty="0">
              <a:solidFill>
                <a:srgbClr val="324659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31" name="Google Shape;231;p10"/>
          <p:cNvSpPr txBox="1"/>
          <p:nvPr/>
        </p:nvSpPr>
        <p:spPr>
          <a:xfrm>
            <a:off x="1610287" y="2207127"/>
            <a:ext cx="8288100" cy="243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2122170" lvl="0" indent="0" algn="l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2600" b="1" i="0" u="none" strike="noStrike" cap="none" dirty="0">
                <a:solidFill>
                  <a:srgbClr val="56565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Tilt brush, Adobe Medium</a:t>
            </a:r>
            <a:r>
              <a:rPr lang="en-US" sz="2600" b="1" dirty="0">
                <a:solidFill>
                  <a:srgbClr val="56565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, </a:t>
            </a:r>
            <a:r>
              <a:rPr lang="en-US" sz="2600" b="1" dirty="0" err="1">
                <a:solidFill>
                  <a:srgbClr val="56565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eDrawings</a:t>
            </a:r>
            <a:r>
              <a:rPr lang="en-US" sz="2600" b="1" dirty="0">
                <a:solidFill>
                  <a:srgbClr val="56565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Viewer</a:t>
            </a:r>
          </a:p>
          <a:p>
            <a:pPr marL="12700" marR="2122170" lvl="0" indent="0" algn="l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ru-RU" sz="1950" dirty="0">
                <a:solidFill>
                  <a:srgbClr val="565656"/>
                </a:solidFill>
                <a:latin typeface="Source Sans Pro Light"/>
                <a:ea typeface="Source Sans Pro Light"/>
                <a:sym typeface="Inter SemiBold"/>
              </a:rPr>
              <a:t>Из основных минусов всех вышеперечисленных приложений можно выделить требование к доступу к шлему дополненной реальности, а также к производительному персональному компьютеру, который сможет выполнять приложение и отображать изображение в VR шлем.</a:t>
            </a:r>
            <a:endParaRPr sz="1950" b="0" i="0" u="none" strike="noStrike" cap="none" dirty="0">
              <a:solidFill>
                <a:srgbClr val="00000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232" name="Google Shape;232;p10"/>
          <p:cNvSpPr/>
          <p:nvPr/>
        </p:nvSpPr>
        <p:spPr>
          <a:xfrm>
            <a:off x="0" y="-539700"/>
            <a:ext cx="49212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0"/>
          <p:cNvSpPr txBox="1"/>
          <p:nvPr/>
        </p:nvSpPr>
        <p:spPr>
          <a:xfrm>
            <a:off x="183525" y="-465150"/>
            <a:ext cx="492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IMAGE HEAVY CONTENT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6" name="Picture 2" descr="Tilt Brush on Steam">
            <a:extLst>
              <a:ext uri="{FF2B5EF4-FFF2-40B4-BE49-F238E27FC236}">
                <a16:creationId xmlns:a16="http://schemas.microsoft.com/office/drawing/2014/main" id="{4419D5A6-A6FD-4AA4-8686-4D11575C2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2893" y="879313"/>
            <a:ext cx="8921183" cy="51123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dobe Purchases Oculus Medium Immersive 3D Sculpting App - VRScout">
            <a:extLst>
              <a:ext uri="{FF2B5EF4-FFF2-40B4-BE49-F238E27FC236}">
                <a16:creationId xmlns:a16="http://schemas.microsoft.com/office/drawing/2014/main" id="{E57ADBC4-8A9B-4E2B-8587-4DEDD9F4B9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066" y="6847959"/>
            <a:ext cx="8622748" cy="442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ow available: eDrawings for iOS with Augmented Reality">
            <a:extLst>
              <a:ext uri="{FF2B5EF4-FFF2-40B4-BE49-F238E27FC236}">
                <a16:creationId xmlns:a16="http://schemas.microsoft.com/office/drawing/2014/main" id="{63AEB95B-9703-4401-BCD4-84565BFE3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874" y="6857469"/>
            <a:ext cx="6706531" cy="4489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Google Shape;226;p10">
            <a:extLst>
              <a:ext uri="{FF2B5EF4-FFF2-40B4-BE49-F238E27FC236}">
                <a16:creationId xmlns:a16="http://schemas.microsoft.com/office/drawing/2014/main" id="{BE1B1A26-702E-4572-9AC3-DC17B4C7DBD3}"/>
              </a:ext>
            </a:extLst>
          </p:cNvPr>
          <p:cNvSpPr/>
          <p:nvPr/>
        </p:nvSpPr>
        <p:spPr>
          <a:xfrm>
            <a:off x="2460600" y="6443749"/>
            <a:ext cx="1056005" cy="1056005"/>
          </a:xfrm>
          <a:custGeom>
            <a:avLst/>
            <a:gdLst/>
            <a:ahLst/>
            <a:cxnLst/>
            <a:rect l="l" t="t" r="r" b="b"/>
            <a:pathLst>
              <a:path w="1056005" h="1056004" extrusionOk="0">
                <a:moveTo>
                  <a:pt x="527732" y="0"/>
                </a:moveTo>
                <a:lnTo>
                  <a:pt x="479698" y="2156"/>
                </a:lnTo>
                <a:lnTo>
                  <a:pt x="432872" y="8502"/>
                </a:lnTo>
                <a:lnTo>
                  <a:pt x="387440" y="18851"/>
                </a:lnTo>
                <a:lnTo>
                  <a:pt x="343590" y="33016"/>
                </a:lnTo>
                <a:lnTo>
                  <a:pt x="301506" y="50811"/>
                </a:lnTo>
                <a:lnTo>
                  <a:pt x="261376" y="72051"/>
                </a:lnTo>
                <a:lnTo>
                  <a:pt x="223386" y="96548"/>
                </a:lnTo>
                <a:lnTo>
                  <a:pt x="187721" y="124116"/>
                </a:lnTo>
                <a:lnTo>
                  <a:pt x="154569" y="154569"/>
                </a:lnTo>
                <a:lnTo>
                  <a:pt x="124116" y="187721"/>
                </a:lnTo>
                <a:lnTo>
                  <a:pt x="96548" y="223386"/>
                </a:lnTo>
                <a:lnTo>
                  <a:pt x="72051" y="261376"/>
                </a:lnTo>
                <a:lnTo>
                  <a:pt x="50811" y="301506"/>
                </a:lnTo>
                <a:lnTo>
                  <a:pt x="33016" y="343590"/>
                </a:lnTo>
                <a:lnTo>
                  <a:pt x="18851" y="387440"/>
                </a:lnTo>
                <a:lnTo>
                  <a:pt x="8502" y="432872"/>
                </a:lnTo>
                <a:lnTo>
                  <a:pt x="2156" y="479698"/>
                </a:lnTo>
                <a:lnTo>
                  <a:pt x="0" y="527732"/>
                </a:lnTo>
                <a:lnTo>
                  <a:pt x="2156" y="575766"/>
                </a:lnTo>
                <a:lnTo>
                  <a:pt x="8502" y="622592"/>
                </a:lnTo>
                <a:lnTo>
                  <a:pt x="18851" y="668024"/>
                </a:lnTo>
                <a:lnTo>
                  <a:pt x="33016" y="711874"/>
                </a:lnTo>
                <a:lnTo>
                  <a:pt x="50811" y="753958"/>
                </a:lnTo>
                <a:lnTo>
                  <a:pt x="72051" y="794088"/>
                </a:lnTo>
                <a:lnTo>
                  <a:pt x="96548" y="832079"/>
                </a:lnTo>
                <a:lnTo>
                  <a:pt x="124116" y="867743"/>
                </a:lnTo>
                <a:lnTo>
                  <a:pt x="154569" y="900895"/>
                </a:lnTo>
                <a:lnTo>
                  <a:pt x="187721" y="931348"/>
                </a:lnTo>
                <a:lnTo>
                  <a:pt x="223386" y="958916"/>
                </a:lnTo>
                <a:lnTo>
                  <a:pt x="261376" y="983413"/>
                </a:lnTo>
                <a:lnTo>
                  <a:pt x="301506" y="1004653"/>
                </a:lnTo>
                <a:lnTo>
                  <a:pt x="343590" y="1022448"/>
                </a:lnTo>
                <a:lnTo>
                  <a:pt x="387440" y="1036614"/>
                </a:lnTo>
                <a:lnTo>
                  <a:pt x="432872" y="1046962"/>
                </a:lnTo>
                <a:lnTo>
                  <a:pt x="479698" y="1053308"/>
                </a:lnTo>
                <a:lnTo>
                  <a:pt x="527732" y="1055465"/>
                </a:lnTo>
                <a:lnTo>
                  <a:pt x="575766" y="1053308"/>
                </a:lnTo>
                <a:lnTo>
                  <a:pt x="622592" y="1046962"/>
                </a:lnTo>
                <a:lnTo>
                  <a:pt x="668024" y="1036614"/>
                </a:lnTo>
                <a:lnTo>
                  <a:pt x="711874" y="1022448"/>
                </a:lnTo>
                <a:lnTo>
                  <a:pt x="753958" y="1004653"/>
                </a:lnTo>
                <a:lnTo>
                  <a:pt x="794088" y="983413"/>
                </a:lnTo>
                <a:lnTo>
                  <a:pt x="832079" y="958916"/>
                </a:lnTo>
                <a:lnTo>
                  <a:pt x="867743" y="931348"/>
                </a:lnTo>
                <a:lnTo>
                  <a:pt x="900895" y="900895"/>
                </a:lnTo>
                <a:lnTo>
                  <a:pt x="931348" y="867743"/>
                </a:lnTo>
                <a:lnTo>
                  <a:pt x="958916" y="832079"/>
                </a:lnTo>
                <a:lnTo>
                  <a:pt x="983413" y="794088"/>
                </a:lnTo>
                <a:lnTo>
                  <a:pt x="1004653" y="753958"/>
                </a:lnTo>
                <a:lnTo>
                  <a:pt x="1022448" y="711874"/>
                </a:lnTo>
                <a:lnTo>
                  <a:pt x="1036614" y="668024"/>
                </a:lnTo>
                <a:lnTo>
                  <a:pt x="1046962" y="622592"/>
                </a:lnTo>
                <a:lnTo>
                  <a:pt x="1053308" y="575766"/>
                </a:lnTo>
                <a:lnTo>
                  <a:pt x="1055465" y="527732"/>
                </a:lnTo>
                <a:lnTo>
                  <a:pt x="1053308" y="479698"/>
                </a:lnTo>
                <a:lnTo>
                  <a:pt x="1046962" y="432872"/>
                </a:lnTo>
                <a:lnTo>
                  <a:pt x="1036614" y="387440"/>
                </a:lnTo>
                <a:lnTo>
                  <a:pt x="1022448" y="343590"/>
                </a:lnTo>
                <a:lnTo>
                  <a:pt x="1004653" y="301506"/>
                </a:lnTo>
                <a:lnTo>
                  <a:pt x="983413" y="261376"/>
                </a:lnTo>
                <a:lnTo>
                  <a:pt x="958916" y="223386"/>
                </a:lnTo>
                <a:lnTo>
                  <a:pt x="931348" y="187721"/>
                </a:lnTo>
                <a:lnTo>
                  <a:pt x="900895" y="154569"/>
                </a:lnTo>
                <a:lnTo>
                  <a:pt x="867743" y="124116"/>
                </a:lnTo>
                <a:lnTo>
                  <a:pt x="832079" y="96548"/>
                </a:lnTo>
                <a:lnTo>
                  <a:pt x="794088" y="72051"/>
                </a:lnTo>
                <a:lnTo>
                  <a:pt x="753958" y="50811"/>
                </a:lnTo>
                <a:lnTo>
                  <a:pt x="711874" y="33016"/>
                </a:lnTo>
                <a:lnTo>
                  <a:pt x="668024" y="18851"/>
                </a:lnTo>
                <a:lnTo>
                  <a:pt x="622592" y="8502"/>
                </a:lnTo>
                <a:lnTo>
                  <a:pt x="575766" y="2156"/>
                </a:lnTo>
                <a:lnTo>
                  <a:pt x="527732" y="0"/>
                </a:lnTo>
                <a:close/>
              </a:path>
            </a:pathLst>
          </a:custGeom>
          <a:solidFill>
            <a:srgbClr val="ED1C2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569726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5BB8452D-9248-45AE-B84D-FAC9AEC6A9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07254" y="5323657"/>
            <a:ext cx="720000" cy="720000"/>
          </a:xfrm>
          <a:prstGeom prst="rect">
            <a:avLst/>
          </a:prstGeom>
        </p:spPr>
      </p:pic>
      <p:sp>
        <p:nvSpPr>
          <p:cNvPr id="250" name="Google Shape;250;p12"/>
          <p:cNvSpPr/>
          <p:nvPr/>
        </p:nvSpPr>
        <p:spPr>
          <a:xfrm>
            <a:off x="1912832" y="5258673"/>
            <a:ext cx="781050" cy="791210"/>
          </a:xfrm>
          <a:custGeom>
            <a:avLst/>
            <a:gdLst/>
            <a:ahLst/>
            <a:cxnLst/>
            <a:rect l="l" t="t" r="r" b="b"/>
            <a:pathLst>
              <a:path w="781050" h="791210" extrusionOk="0">
                <a:moveTo>
                  <a:pt x="314866" y="693420"/>
                </a:moveTo>
                <a:lnTo>
                  <a:pt x="221427" y="693420"/>
                </a:lnTo>
                <a:lnTo>
                  <a:pt x="240724" y="703580"/>
                </a:lnTo>
                <a:lnTo>
                  <a:pt x="260747" y="712470"/>
                </a:lnTo>
                <a:lnTo>
                  <a:pt x="281447" y="720090"/>
                </a:lnTo>
                <a:lnTo>
                  <a:pt x="302776" y="726440"/>
                </a:lnTo>
                <a:lnTo>
                  <a:pt x="312241" y="765810"/>
                </a:lnTo>
                <a:lnTo>
                  <a:pt x="315658" y="774700"/>
                </a:lnTo>
                <a:lnTo>
                  <a:pt x="321077" y="783590"/>
                </a:lnTo>
                <a:lnTo>
                  <a:pt x="328584" y="789940"/>
                </a:lnTo>
                <a:lnTo>
                  <a:pt x="338261" y="791210"/>
                </a:lnTo>
                <a:lnTo>
                  <a:pt x="442342" y="791210"/>
                </a:lnTo>
                <a:lnTo>
                  <a:pt x="470805" y="755650"/>
                </a:lnTo>
                <a:lnTo>
                  <a:pt x="346460" y="755650"/>
                </a:lnTo>
                <a:lnTo>
                  <a:pt x="337214" y="718820"/>
                </a:lnTo>
                <a:lnTo>
                  <a:pt x="333691" y="709930"/>
                </a:lnTo>
                <a:lnTo>
                  <a:pt x="328068" y="702310"/>
                </a:lnTo>
                <a:lnTo>
                  <a:pt x="320702" y="695960"/>
                </a:lnTo>
                <a:lnTo>
                  <a:pt x="314866" y="693420"/>
                </a:lnTo>
                <a:close/>
              </a:path>
              <a:path w="781050" h="791210" extrusionOk="0">
                <a:moveTo>
                  <a:pt x="565501" y="656590"/>
                </a:moveTo>
                <a:lnTo>
                  <a:pt x="553072" y="656590"/>
                </a:lnTo>
                <a:lnTo>
                  <a:pt x="546925" y="657860"/>
                </a:lnTo>
                <a:lnTo>
                  <a:pt x="541439" y="661670"/>
                </a:lnTo>
                <a:lnTo>
                  <a:pt x="523973" y="670560"/>
                </a:lnTo>
                <a:lnTo>
                  <a:pt x="505981" y="679450"/>
                </a:lnTo>
                <a:lnTo>
                  <a:pt x="487523" y="687070"/>
                </a:lnTo>
                <a:lnTo>
                  <a:pt x="468655" y="692150"/>
                </a:lnTo>
                <a:lnTo>
                  <a:pt x="459901" y="695960"/>
                </a:lnTo>
                <a:lnTo>
                  <a:pt x="452535" y="702310"/>
                </a:lnTo>
                <a:lnTo>
                  <a:pt x="446913" y="709930"/>
                </a:lnTo>
                <a:lnTo>
                  <a:pt x="443389" y="718820"/>
                </a:lnTo>
                <a:lnTo>
                  <a:pt x="434248" y="755650"/>
                </a:lnTo>
                <a:lnTo>
                  <a:pt x="470805" y="755650"/>
                </a:lnTo>
                <a:lnTo>
                  <a:pt x="477828" y="726440"/>
                </a:lnTo>
                <a:lnTo>
                  <a:pt x="499157" y="720090"/>
                </a:lnTo>
                <a:lnTo>
                  <a:pt x="519857" y="712470"/>
                </a:lnTo>
                <a:lnTo>
                  <a:pt x="539879" y="703580"/>
                </a:lnTo>
                <a:lnTo>
                  <a:pt x="559176" y="693420"/>
                </a:lnTo>
                <a:lnTo>
                  <a:pt x="649463" y="693420"/>
                </a:lnTo>
                <a:lnTo>
                  <a:pt x="660687" y="681990"/>
                </a:lnTo>
                <a:lnTo>
                  <a:pt x="610096" y="681990"/>
                </a:lnTo>
                <a:lnTo>
                  <a:pt x="571794" y="659130"/>
                </a:lnTo>
                <a:lnTo>
                  <a:pt x="565501" y="656590"/>
                </a:lnTo>
                <a:close/>
              </a:path>
              <a:path w="781050" h="791210" extrusionOk="0">
                <a:moveTo>
                  <a:pt x="174266" y="72390"/>
                </a:moveTo>
                <a:lnTo>
                  <a:pt x="161324" y="72390"/>
                </a:lnTo>
                <a:lnTo>
                  <a:pt x="155691" y="73660"/>
                </a:lnTo>
                <a:lnTo>
                  <a:pt x="151094" y="78740"/>
                </a:lnTo>
                <a:lnTo>
                  <a:pt x="77515" y="153670"/>
                </a:lnTo>
                <a:lnTo>
                  <a:pt x="72366" y="162560"/>
                </a:lnTo>
                <a:lnTo>
                  <a:pt x="71402" y="171450"/>
                </a:lnTo>
                <a:lnTo>
                  <a:pt x="73494" y="181610"/>
                </a:lnTo>
                <a:lnTo>
                  <a:pt x="77515" y="190500"/>
                </a:lnTo>
                <a:lnTo>
                  <a:pt x="97504" y="224790"/>
                </a:lnTo>
                <a:lnTo>
                  <a:pt x="87101" y="243840"/>
                </a:lnTo>
                <a:lnTo>
                  <a:pt x="77937" y="264160"/>
                </a:lnTo>
                <a:lnTo>
                  <a:pt x="70072" y="285750"/>
                </a:lnTo>
                <a:lnTo>
                  <a:pt x="63568" y="307340"/>
                </a:lnTo>
                <a:lnTo>
                  <a:pt x="16574" y="320040"/>
                </a:lnTo>
                <a:lnTo>
                  <a:pt x="8227" y="326390"/>
                </a:lnTo>
                <a:lnTo>
                  <a:pt x="2272" y="334010"/>
                </a:lnTo>
                <a:lnTo>
                  <a:pt x="0" y="342900"/>
                </a:lnTo>
                <a:lnTo>
                  <a:pt x="0" y="448310"/>
                </a:lnTo>
                <a:lnTo>
                  <a:pt x="63568" y="485140"/>
                </a:lnTo>
                <a:lnTo>
                  <a:pt x="70072" y="506730"/>
                </a:lnTo>
                <a:lnTo>
                  <a:pt x="77937" y="527050"/>
                </a:lnTo>
                <a:lnTo>
                  <a:pt x="87101" y="547370"/>
                </a:lnTo>
                <a:lnTo>
                  <a:pt x="97504" y="567690"/>
                </a:lnTo>
                <a:lnTo>
                  <a:pt x="77515" y="600710"/>
                </a:lnTo>
                <a:lnTo>
                  <a:pt x="73251" y="610870"/>
                </a:lnTo>
                <a:lnTo>
                  <a:pt x="71186" y="621030"/>
                </a:lnTo>
                <a:lnTo>
                  <a:pt x="72285" y="629920"/>
                </a:lnTo>
                <a:lnTo>
                  <a:pt x="77515" y="638810"/>
                </a:lnTo>
                <a:lnTo>
                  <a:pt x="155576" y="717550"/>
                </a:lnTo>
                <a:lnTo>
                  <a:pt x="160958" y="720090"/>
                </a:lnTo>
                <a:lnTo>
                  <a:pt x="173722" y="720090"/>
                </a:lnTo>
                <a:lnTo>
                  <a:pt x="181271" y="716280"/>
                </a:lnTo>
                <a:lnTo>
                  <a:pt x="187920" y="713740"/>
                </a:lnTo>
                <a:lnTo>
                  <a:pt x="221427" y="693420"/>
                </a:lnTo>
                <a:lnTo>
                  <a:pt x="314866" y="693420"/>
                </a:lnTo>
                <a:lnTo>
                  <a:pt x="311948" y="692150"/>
                </a:lnTo>
                <a:lnTo>
                  <a:pt x="293076" y="687070"/>
                </a:lnTo>
                <a:lnTo>
                  <a:pt x="280763" y="681990"/>
                </a:lnTo>
                <a:lnTo>
                  <a:pt x="170361" y="681990"/>
                </a:lnTo>
                <a:lnTo>
                  <a:pt x="108415" y="618490"/>
                </a:lnTo>
                <a:lnTo>
                  <a:pt x="127933" y="585470"/>
                </a:lnTo>
                <a:lnTo>
                  <a:pt x="131692" y="576580"/>
                </a:lnTo>
                <a:lnTo>
                  <a:pt x="132995" y="567690"/>
                </a:lnTo>
                <a:lnTo>
                  <a:pt x="131841" y="558800"/>
                </a:lnTo>
                <a:lnTo>
                  <a:pt x="128226" y="549910"/>
                </a:lnTo>
                <a:lnTo>
                  <a:pt x="118815" y="532130"/>
                </a:lnTo>
                <a:lnTo>
                  <a:pt x="110605" y="513080"/>
                </a:lnTo>
                <a:lnTo>
                  <a:pt x="103614" y="494030"/>
                </a:lnTo>
                <a:lnTo>
                  <a:pt x="97860" y="474980"/>
                </a:lnTo>
                <a:lnTo>
                  <a:pt x="94205" y="466090"/>
                </a:lnTo>
                <a:lnTo>
                  <a:pt x="88465" y="458470"/>
                </a:lnTo>
                <a:lnTo>
                  <a:pt x="81009" y="453390"/>
                </a:lnTo>
                <a:lnTo>
                  <a:pt x="72207" y="449580"/>
                </a:lnTo>
                <a:lnTo>
                  <a:pt x="35737" y="440690"/>
                </a:lnTo>
                <a:lnTo>
                  <a:pt x="35485" y="440690"/>
                </a:lnTo>
                <a:lnTo>
                  <a:pt x="35485" y="351790"/>
                </a:lnTo>
                <a:lnTo>
                  <a:pt x="81009" y="339090"/>
                </a:lnTo>
                <a:lnTo>
                  <a:pt x="103614" y="297180"/>
                </a:lnTo>
                <a:lnTo>
                  <a:pt x="110605" y="278130"/>
                </a:lnTo>
                <a:lnTo>
                  <a:pt x="118815" y="260350"/>
                </a:lnTo>
                <a:lnTo>
                  <a:pt x="128226" y="242570"/>
                </a:lnTo>
                <a:lnTo>
                  <a:pt x="131841" y="233680"/>
                </a:lnTo>
                <a:lnTo>
                  <a:pt x="132995" y="224790"/>
                </a:lnTo>
                <a:lnTo>
                  <a:pt x="131692" y="214630"/>
                </a:lnTo>
                <a:lnTo>
                  <a:pt x="127933" y="205740"/>
                </a:lnTo>
                <a:lnTo>
                  <a:pt x="108593" y="173990"/>
                </a:lnTo>
                <a:lnTo>
                  <a:pt x="108415" y="172720"/>
                </a:lnTo>
                <a:lnTo>
                  <a:pt x="170392" y="110490"/>
                </a:lnTo>
                <a:lnTo>
                  <a:pt x="280766" y="110490"/>
                </a:lnTo>
                <a:lnTo>
                  <a:pt x="293076" y="105410"/>
                </a:lnTo>
                <a:lnTo>
                  <a:pt x="311948" y="100330"/>
                </a:lnTo>
                <a:lnTo>
                  <a:pt x="314866" y="99060"/>
                </a:lnTo>
                <a:lnTo>
                  <a:pt x="221427" y="99060"/>
                </a:lnTo>
                <a:lnTo>
                  <a:pt x="181711" y="74930"/>
                </a:lnTo>
                <a:lnTo>
                  <a:pt x="174266" y="72390"/>
                </a:lnTo>
                <a:close/>
              </a:path>
              <a:path w="781050" h="791210" extrusionOk="0">
                <a:moveTo>
                  <a:pt x="649463" y="693420"/>
                </a:moveTo>
                <a:lnTo>
                  <a:pt x="559176" y="693420"/>
                </a:lnTo>
                <a:lnTo>
                  <a:pt x="592683" y="713740"/>
                </a:lnTo>
                <a:lnTo>
                  <a:pt x="599332" y="716280"/>
                </a:lnTo>
                <a:lnTo>
                  <a:pt x="606882" y="720090"/>
                </a:lnTo>
                <a:lnTo>
                  <a:pt x="619635" y="720090"/>
                </a:lnTo>
                <a:lnTo>
                  <a:pt x="624986" y="717550"/>
                </a:lnTo>
                <a:lnTo>
                  <a:pt x="629509" y="713740"/>
                </a:lnTo>
                <a:lnTo>
                  <a:pt x="649463" y="693420"/>
                </a:lnTo>
                <a:close/>
              </a:path>
              <a:path w="781050" h="791210" extrusionOk="0">
                <a:moveTo>
                  <a:pt x="227532" y="656590"/>
                </a:moveTo>
                <a:lnTo>
                  <a:pt x="215061" y="656590"/>
                </a:lnTo>
                <a:lnTo>
                  <a:pt x="208778" y="659130"/>
                </a:lnTo>
                <a:lnTo>
                  <a:pt x="203135" y="661670"/>
                </a:lnTo>
                <a:lnTo>
                  <a:pt x="170507" y="681990"/>
                </a:lnTo>
                <a:lnTo>
                  <a:pt x="280763" y="681990"/>
                </a:lnTo>
                <a:lnTo>
                  <a:pt x="274606" y="679450"/>
                </a:lnTo>
                <a:lnTo>
                  <a:pt x="256604" y="670560"/>
                </a:lnTo>
                <a:lnTo>
                  <a:pt x="239134" y="661670"/>
                </a:lnTo>
                <a:lnTo>
                  <a:pt x="233636" y="657860"/>
                </a:lnTo>
                <a:lnTo>
                  <a:pt x="227532" y="656590"/>
                </a:lnTo>
                <a:close/>
              </a:path>
              <a:path w="781050" h="791210" extrusionOk="0">
                <a:moveTo>
                  <a:pt x="660687" y="110490"/>
                </a:moveTo>
                <a:lnTo>
                  <a:pt x="610169" y="110490"/>
                </a:lnTo>
                <a:lnTo>
                  <a:pt x="672188" y="172720"/>
                </a:lnTo>
                <a:lnTo>
                  <a:pt x="672010" y="173990"/>
                </a:lnTo>
                <a:lnTo>
                  <a:pt x="652671" y="205740"/>
                </a:lnTo>
                <a:lnTo>
                  <a:pt x="648912" y="214630"/>
                </a:lnTo>
                <a:lnTo>
                  <a:pt x="647613" y="224790"/>
                </a:lnTo>
                <a:lnTo>
                  <a:pt x="648780" y="233680"/>
                </a:lnTo>
                <a:lnTo>
                  <a:pt x="652419" y="242570"/>
                </a:lnTo>
                <a:lnTo>
                  <a:pt x="661806" y="260350"/>
                </a:lnTo>
                <a:lnTo>
                  <a:pt x="670004" y="278130"/>
                </a:lnTo>
                <a:lnTo>
                  <a:pt x="676991" y="297180"/>
                </a:lnTo>
                <a:lnTo>
                  <a:pt x="682743" y="316230"/>
                </a:lnTo>
                <a:lnTo>
                  <a:pt x="686394" y="325120"/>
                </a:lnTo>
                <a:lnTo>
                  <a:pt x="692126" y="332740"/>
                </a:lnTo>
                <a:lnTo>
                  <a:pt x="699581" y="339090"/>
                </a:lnTo>
                <a:lnTo>
                  <a:pt x="708397" y="342900"/>
                </a:lnTo>
                <a:lnTo>
                  <a:pt x="745118" y="351790"/>
                </a:lnTo>
                <a:lnTo>
                  <a:pt x="745118" y="440690"/>
                </a:lnTo>
                <a:lnTo>
                  <a:pt x="744867" y="440690"/>
                </a:lnTo>
                <a:lnTo>
                  <a:pt x="708397" y="449580"/>
                </a:lnTo>
                <a:lnTo>
                  <a:pt x="676991" y="494030"/>
                </a:lnTo>
                <a:lnTo>
                  <a:pt x="670004" y="513080"/>
                </a:lnTo>
                <a:lnTo>
                  <a:pt x="661806" y="532130"/>
                </a:lnTo>
                <a:lnTo>
                  <a:pt x="652419" y="549910"/>
                </a:lnTo>
                <a:lnTo>
                  <a:pt x="648780" y="558800"/>
                </a:lnTo>
                <a:lnTo>
                  <a:pt x="647613" y="567690"/>
                </a:lnTo>
                <a:lnTo>
                  <a:pt x="648912" y="576580"/>
                </a:lnTo>
                <a:lnTo>
                  <a:pt x="652671" y="585470"/>
                </a:lnTo>
                <a:lnTo>
                  <a:pt x="672220" y="618490"/>
                </a:lnTo>
                <a:lnTo>
                  <a:pt x="610243" y="681990"/>
                </a:lnTo>
                <a:lnTo>
                  <a:pt x="660687" y="681990"/>
                </a:lnTo>
                <a:lnTo>
                  <a:pt x="703088" y="638810"/>
                </a:lnTo>
                <a:lnTo>
                  <a:pt x="708318" y="629920"/>
                </a:lnTo>
                <a:lnTo>
                  <a:pt x="709418" y="621030"/>
                </a:lnTo>
                <a:lnTo>
                  <a:pt x="707352" y="610870"/>
                </a:lnTo>
                <a:lnTo>
                  <a:pt x="703088" y="600710"/>
                </a:lnTo>
                <a:lnTo>
                  <a:pt x="683099" y="567690"/>
                </a:lnTo>
                <a:lnTo>
                  <a:pt x="693498" y="547370"/>
                </a:lnTo>
                <a:lnTo>
                  <a:pt x="702655" y="527050"/>
                </a:lnTo>
                <a:lnTo>
                  <a:pt x="710518" y="506730"/>
                </a:lnTo>
                <a:lnTo>
                  <a:pt x="717035" y="485140"/>
                </a:lnTo>
                <a:lnTo>
                  <a:pt x="754584" y="474980"/>
                </a:lnTo>
                <a:lnTo>
                  <a:pt x="764030" y="471170"/>
                </a:lnTo>
                <a:lnTo>
                  <a:pt x="772377" y="466090"/>
                </a:lnTo>
                <a:lnTo>
                  <a:pt x="778332" y="458470"/>
                </a:lnTo>
                <a:lnTo>
                  <a:pt x="780604" y="448310"/>
                </a:lnTo>
                <a:lnTo>
                  <a:pt x="780604" y="342900"/>
                </a:lnTo>
                <a:lnTo>
                  <a:pt x="778332" y="334010"/>
                </a:lnTo>
                <a:lnTo>
                  <a:pt x="772377" y="326390"/>
                </a:lnTo>
                <a:lnTo>
                  <a:pt x="764030" y="320040"/>
                </a:lnTo>
                <a:lnTo>
                  <a:pt x="717035" y="307340"/>
                </a:lnTo>
                <a:lnTo>
                  <a:pt x="710518" y="285750"/>
                </a:lnTo>
                <a:lnTo>
                  <a:pt x="702655" y="264160"/>
                </a:lnTo>
                <a:lnTo>
                  <a:pt x="693498" y="243840"/>
                </a:lnTo>
                <a:lnTo>
                  <a:pt x="683099" y="224790"/>
                </a:lnTo>
                <a:lnTo>
                  <a:pt x="703088" y="190500"/>
                </a:lnTo>
                <a:lnTo>
                  <a:pt x="707105" y="181610"/>
                </a:lnTo>
                <a:lnTo>
                  <a:pt x="709198" y="171450"/>
                </a:lnTo>
                <a:lnTo>
                  <a:pt x="708236" y="162560"/>
                </a:lnTo>
                <a:lnTo>
                  <a:pt x="703088" y="153670"/>
                </a:lnTo>
                <a:lnTo>
                  <a:pt x="660687" y="110490"/>
                </a:lnTo>
                <a:close/>
              </a:path>
              <a:path w="781050" h="791210" extrusionOk="0">
                <a:moveTo>
                  <a:pt x="390302" y="215900"/>
                </a:moveTo>
                <a:lnTo>
                  <a:pt x="343130" y="222250"/>
                </a:lnTo>
                <a:lnTo>
                  <a:pt x="300748" y="241300"/>
                </a:lnTo>
                <a:lnTo>
                  <a:pt x="264845" y="269240"/>
                </a:lnTo>
                <a:lnTo>
                  <a:pt x="237109" y="304800"/>
                </a:lnTo>
                <a:lnTo>
                  <a:pt x="219229" y="347980"/>
                </a:lnTo>
                <a:lnTo>
                  <a:pt x="212894" y="396240"/>
                </a:lnTo>
                <a:lnTo>
                  <a:pt x="219229" y="444500"/>
                </a:lnTo>
                <a:lnTo>
                  <a:pt x="237109" y="486410"/>
                </a:lnTo>
                <a:lnTo>
                  <a:pt x="264845" y="523240"/>
                </a:lnTo>
                <a:lnTo>
                  <a:pt x="300748" y="551180"/>
                </a:lnTo>
                <a:lnTo>
                  <a:pt x="343130" y="568960"/>
                </a:lnTo>
                <a:lnTo>
                  <a:pt x="390302" y="576580"/>
                </a:lnTo>
                <a:lnTo>
                  <a:pt x="437473" y="568960"/>
                </a:lnTo>
                <a:lnTo>
                  <a:pt x="479855" y="551180"/>
                </a:lnTo>
                <a:lnTo>
                  <a:pt x="494543" y="539750"/>
                </a:lnTo>
                <a:lnTo>
                  <a:pt x="390302" y="539750"/>
                </a:lnTo>
                <a:lnTo>
                  <a:pt x="345442" y="532130"/>
                </a:lnTo>
                <a:lnTo>
                  <a:pt x="306483" y="511810"/>
                </a:lnTo>
                <a:lnTo>
                  <a:pt x="275761" y="481330"/>
                </a:lnTo>
                <a:lnTo>
                  <a:pt x="255614" y="441960"/>
                </a:lnTo>
                <a:lnTo>
                  <a:pt x="248379" y="396240"/>
                </a:lnTo>
                <a:lnTo>
                  <a:pt x="255614" y="350520"/>
                </a:lnTo>
                <a:lnTo>
                  <a:pt x="275761" y="311150"/>
                </a:lnTo>
                <a:lnTo>
                  <a:pt x="306483" y="279400"/>
                </a:lnTo>
                <a:lnTo>
                  <a:pt x="345442" y="259080"/>
                </a:lnTo>
                <a:lnTo>
                  <a:pt x="390302" y="252730"/>
                </a:lnTo>
                <a:lnTo>
                  <a:pt x="494543" y="252730"/>
                </a:lnTo>
                <a:lnTo>
                  <a:pt x="479855" y="241300"/>
                </a:lnTo>
                <a:lnTo>
                  <a:pt x="437473" y="222250"/>
                </a:lnTo>
                <a:lnTo>
                  <a:pt x="390302" y="215900"/>
                </a:lnTo>
                <a:close/>
              </a:path>
              <a:path w="781050" h="791210" extrusionOk="0">
                <a:moveTo>
                  <a:pt x="494543" y="252730"/>
                </a:moveTo>
                <a:lnTo>
                  <a:pt x="390302" y="252730"/>
                </a:lnTo>
                <a:lnTo>
                  <a:pt x="435162" y="259080"/>
                </a:lnTo>
                <a:lnTo>
                  <a:pt x="474121" y="279400"/>
                </a:lnTo>
                <a:lnTo>
                  <a:pt x="504842" y="311150"/>
                </a:lnTo>
                <a:lnTo>
                  <a:pt x="524989" y="350520"/>
                </a:lnTo>
                <a:lnTo>
                  <a:pt x="532224" y="396240"/>
                </a:lnTo>
                <a:lnTo>
                  <a:pt x="524989" y="441960"/>
                </a:lnTo>
                <a:lnTo>
                  <a:pt x="504842" y="481330"/>
                </a:lnTo>
                <a:lnTo>
                  <a:pt x="474121" y="511810"/>
                </a:lnTo>
                <a:lnTo>
                  <a:pt x="435162" y="532130"/>
                </a:lnTo>
                <a:lnTo>
                  <a:pt x="390302" y="539750"/>
                </a:lnTo>
                <a:lnTo>
                  <a:pt x="494543" y="539750"/>
                </a:lnTo>
                <a:lnTo>
                  <a:pt x="515759" y="523240"/>
                </a:lnTo>
                <a:lnTo>
                  <a:pt x="543495" y="486410"/>
                </a:lnTo>
                <a:lnTo>
                  <a:pt x="561375" y="444500"/>
                </a:lnTo>
                <a:lnTo>
                  <a:pt x="567710" y="396240"/>
                </a:lnTo>
                <a:lnTo>
                  <a:pt x="561375" y="347980"/>
                </a:lnTo>
                <a:lnTo>
                  <a:pt x="543495" y="304800"/>
                </a:lnTo>
                <a:lnTo>
                  <a:pt x="515759" y="269240"/>
                </a:lnTo>
                <a:lnTo>
                  <a:pt x="494543" y="252730"/>
                </a:lnTo>
                <a:close/>
              </a:path>
              <a:path w="781050" h="791210" extrusionOk="0">
                <a:moveTo>
                  <a:pt x="280766" y="110490"/>
                </a:moveTo>
                <a:lnTo>
                  <a:pt x="170392" y="110490"/>
                </a:lnTo>
                <a:lnTo>
                  <a:pt x="203135" y="129540"/>
                </a:lnTo>
                <a:lnTo>
                  <a:pt x="208778" y="133350"/>
                </a:lnTo>
                <a:lnTo>
                  <a:pt x="215061" y="134620"/>
                </a:lnTo>
                <a:lnTo>
                  <a:pt x="227532" y="134620"/>
                </a:lnTo>
                <a:lnTo>
                  <a:pt x="233636" y="133350"/>
                </a:lnTo>
                <a:lnTo>
                  <a:pt x="239165" y="130810"/>
                </a:lnTo>
                <a:lnTo>
                  <a:pt x="256617" y="120650"/>
                </a:lnTo>
                <a:lnTo>
                  <a:pt x="274610" y="113030"/>
                </a:lnTo>
                <a:lnTo>
                  <a:pt x="280766" y="110490"/>
                </a:lnTo>
                <a:close/>
              </a:path>
              <a:path w="781050" h="791210" extrusionOk="0">
                <a:moveTo>
                  <a:pt x="470886" y="36830"/>
                </a:moveTo>
                <a:lnTo>
                  <a:pt x="434175" y="36830"/>
                </a:lnTo>
                <a:lnTo>
                  <a:pt x="443389" y="73660"/>
                </a:lnTo>
                <a:lnTo>
                  <a:pt x="487523" y="105410"/>
                </a:lnTo>
                <a:lnTo>
                  <a:pt x="505981" y="113030"/>
                </a:lnTo>
                <a:lnTo>
                  <a:pt x="523973" y="120650"/>
                </a:lnTo>
                <a:lnTo>
                  <a:pt x="541439" y="130810"/>
                </a:lnTo>
                <a:lnTo>
                  <a:pt x="546925" y="133350"/>
                </a:lnTo>
                <a:lnTo>
                  <a:pt x="553072" y="134620"/>
                </a:lnTo>
                <a:lnTo>
                  <a:pt x="565501" y="134620"/>
                </a:lnTo>
                <a:lnTo>
                  <a:pt x="571794" y="133350"/>
                </a:lnTo>
                <a:lnTo>
                  <a:pt x="610169" y="110490"/>
                </a:lnTo>
                <a:lnTo>
                  <a:pt x="660687" y="110490"/>
                </a:lnTo>
                <a:lnTo>
                  <a:pt x="649463" y="99060"/>
                </a:lnTo>
                <a:lnTo>
                  <a:pt x="559176" y="99060"/>
                </a:lnTo>
                <a:lnTo>
                  <a:pt x="539879" y="88900"/>
                </a:lnTo>
                <a:lnTo>
                  <a:pt x="519857" y="80010"/>
                </a:lnTo>
                <a:lnTo>
                  <a:pt x="499157" y="71120"/>
                </a:lnTo>
                <a:lnTo>
                  <a:pt x="477828" y="64770"/>
                </a:lnTo>
                <a:lnTo>
                  <a:pt x="470886" y="36830"/>
                </a:lnTo>
                <a:close/>
              </a:path>
              <a:path w="781050" h="791210" extrusionOk="0">
                <a:moveTo>
                  <a:pt x="442342" y="0"/>
                </a:moveTo>
                <a:lnTo>
                  <a:pt x="338261" y="0"/>
                </a:lnTo>
                <a:lnTo>
                  <a:pt x="328584" y="2540"/>
                </a:lnTo>
                <a:lnTo>
                  <a:pt x="321077" y="8890"/>
                </a:lnTo>
                <a:lnTo>
                  <a:pt x="315658" y="16510"/>
                </a:lnTo>
                <a:lnTo>
                  <a:pt x="312241" y="26670"/>
                </a:lnTo>
                <a:lnTo>
                  <a:pt x="302776" y="64770"/>
                </a:lnTo>
                <a:lnTo>
                  <a:pt x="281447" y="71120"/>
                </a:lnTo>
                <a:lnTo>
                  <a:pt x="260747" y="80010"/>
                </a:lnTo>
                <a:lnTo>
                  <a:pt x="240724" y="88900"/>
                </a:lnTo>
                <a:lnTo>
                  <a:pt x="221427" y="99060"/>
                </a:lnTo>
                <a:lnTo>
                  <a:pt x="314866" y="99060"/>
                </a:lnTo>
                <a:lnTo>
                  <a:pt x="346460" y="36830"/>
                </a:lnTo>
                <a:lnTo>
                  <a:pt x="470886" y="36830"/>
                </a:lnTo>
                <a:lnTo>
                  <a:pt x="468362" y="26670"/>
                </a:lnTo>
                <a:lnTo>
                  <a:pt x="464610" y="16510"/>
                </a:lnTo>
                <a:lnTo>
                  <a:pt x="459228" y="8890"/>
                </a:lnTo>
                <a:lnTo>
                  <a:pt x="451907" y="2540"/>
                </a:lnTo>
                <a:lnTo>
                  <a:pt x="442342" y="0"/>
                </a:lnTo>
                <a:close/>
              </a:path>
              <a:path w="781050" h="791210" extrusionOk="0">
                <a:moveTo>
                  <a:pt x="619279" y="72390"/>
                </a:moveTo>
                <a:lnTo>
                  <a:pt x="606337" y="72390"/>
                </a:lnTo>
                <a:lnTo>
                  <a:pt x="598892" y="74930"/>
                </a:lnTo>
                <a:lnTo>
                  <a:pt x="559176" y="99060"/>
                </a:lnTo>
                <a:lnTo>
                  <a:pt x="649463" y="99060"/>
                </a:lnTo>
                <a:lnTo>
                  <a:pt x="629509" y="78740"/>
                </a:lnTo>
                <a:lnTo>
                  <a:pt x="624912" y="73660"/>
                </a:lnTo>
                <a:lnTo>
                  <a:pt x="619279" y="72390"/>
                </a:lnTo>
                <a:close/>
              </a:path>
            </a:pathLst>
          </a:custGeom>
          <a:solidFill>
            <a:srgbClr val="1F1F1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51" name="Google Shape;251;p12"/>
          <p:cNvSpPr txBox="1"/>
          <p:nvPr/>
        </p:nvSpPr>
        <p:spPr>
          <a:xfrm>
            <a:off x="960222" y="6368417"/>
            <a:ext cx="2764447" cy="63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НАСТРОЙКА ИНСТРУМЕНТОВ</a:t>
            </a:r>
            <a:endParaRPr sz="20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2" name="Google Shape;252;p12"/>
          <p:cNvSpPr txBox="1"/>
          <p:nvPr/>
        </p:nvSpPr>
        <p:spPr>
          <a:xfrm>
            <a:off x="1090948" y="8970061"/>
            <a:ext cx="2502993" cy="63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ПРОФИЛЬ ПОЛЬЗОВАТЕЛЯ</a:t>
            </a:r>
            <a:endParaRPr sz="20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3" name="Google Shape;253;p12"/>
          <p:cNvSpPr txBox="1"/>
          <p:nvPr/>
        </p:nvSpPr>
        <p:spPr>
          <a:xfrm>
            <a:off x="4024696" y="6368417"/>
            <a:ext cx="2965607" cy="323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ЭКСПОРТИРОВАНИЕ</a:t>
            </a:r>
            <a:endParaRPr sz="20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4" name="Google Shape;254;p12"/>
          <p:cNvSpPr txBox="1"/>
          <p:nvPr/>
        </p:nvSpPr>
        <p:spPr>
          <a:xfrm>
            <a:off x="4487421" y="8970061"/>
            <a:ext cx="1967230" cy="63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ПРОСМОТР ЧУЖИХ РАБОТ</a:t>
            </a:r>
            <a:endParaRPr sz="20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8" name="Google Shape;258;p12"/>
          <p:cNvSpPr/>
          <p:nvPr/>
        </p:nvSpPr>
        <p:spPr>
          <a:xfrm>
            <a:off x="19371138" y="10544181"/>
            <a:ext cx="450850" cy="450850"/>
          </a:xfrm>
          <a:custGeom>
            <a:avLst/>
            <a:gdLst/>
            <a:ahLst/>
            <a:cxnLst/>
            <a:rect l="l" t="t" r="r" b="b"/>
            <a:pathLst>
              <a:path w="450850" h="450850" extrusionOk="0">
                <a:moveTo>
                  <a:pt x="450248" y="0"/>
                </a:moveTo>
                <a:lnTo>
                  <a:pt x="0" y="0"/>
                </a:lnTo>
                <a:lnTo>
                  <a:pt x="0" y="450248"/>
                </a:lnTo>
                <a:lnTo>
                  <a:pt x="450248" y="450248"/>
                </a:lnTo>
                <a:lnTo>
                  <a:pt x="450248" y="0"/>
                </a:lnTo>
                <a:close/>
              </a:path>
            </a:pathLst>
          </a:custGeom>
          <a:solidFill>
            <a:srgbClr val="241F2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grpSp>
        <p:nvGrpSpPr>
          <p:cNvPr id="259" name="Google Shape;259;p12"/>
          <p:cNvGrpSpPr/>
          <p:nvPr/>
        </p:nvGrpSpPr>
        <p:grpSpPr>
          <a:xfrm>
            <a:off x="1234422" y="5021143"/>
            <a:ext cx="8269521" cy="5523038"/>
            <a:chOff x="1234422" y="5021143"/>
            <a:chExt cx="8269521" cy="5523038"/>
          </a:xfrm>
        </p:grpSpPr>
        <p:sp>
          <p:nvSpPr>
            <p:cNvPr id="260" name="Google Shape;260;p12"/>
            <p:cNvSpPr/>
            <p:nvPr/>
          </p:nvSpPr>
          <p:spPr>
            <a:xfrm>
              <a:off x="3894485" y="5078101"/>
              <a:ext cx="0" cy="5466080"/>
            </a:xfrm>
            <a:custGeom>
              <a:avLst/>
              <a:gdLst/>
              <a:ahLst/>
              <a:cxnLst/>
              <a:rect l="l" t="t" r="r" b="b"/>
              <a:pathLst>
                <a:path w="120000" h="5466080" extrusionOk="0">
                  <a:moveTo>
                    <a:pt x="0" y="0"/>
                  </a:moveTo>
                  <a:lnTo>
                    <a:pt x="0" y="5465802"/>
                  </a:lnTo>
                </a:path>
              </a:pathLst>
            </a:custGeom>
            <a:noFill/>
            <a:ln w="10450" cap="flat" cmpd="sng">
              <a:solidFill>
                <a:srgbClr val="E1E6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1" name="Google Shape;261;p12"/>
            <p:cNvSpPr/>
            <p:nvPr/>
          </p:nvSpPr>
          <p:spPr>
            <a:xfrm flipV="1">
              <a:off x="1234422" y="7372789"/>
              <a:ext cx="8269521" cy="45719"/>
            </a:xfrm>
            <a:custGeom>
              <a:avLst/>
              <a:gdLst/>
              <a:ahLst/>
              <a:cxnLst/>
              <a:rect l="l" t="t" r="r" b="b"/>
              <a:pathLst>
                <a:path w="6408420" h="120000" extrusionOk="0">
                  <a:moveTo>
                    <a:pt x="6408181" y="0"/>
                  </a:moveTo>
                  <a:lnTo>
                    <a:pt x="0" y="0"/>
                  </a:lnTo>
                </a:path>
              </a:pathLst>
            </a:custGeom>
            <a:noFill/>
            <a:ln w="10450" cap="flat" cmpd="sng">
              <a:solidFill>
                <a:srgbClr val="E1E6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" name="Google Shape;260;p12">
              <a:extLst>
                <a:ext uri="{FF2B5EF4-FFF2-40B4-BE49-F238E27FC236}">
                  <a16:creationId xmlns:a16="http://schemas.microsoft.com/office/drawing/2014/main" id="{DBC6068D-A503-4765-80A1-279906876ACD}"/>
                </a:ext>
              </a:extLst>
            </p:cNvPr>
            <p:cNvSpPr/>
            <p:nvPr/>
          </p:nvSpPr>
          <p:spPr>
            <a:xfrm>
              <a:off x="7127931" y="5021143"/>
              <a:ext cx="0" cy="5466080"/>
            </a:xfrm>
            <a:custGeom>
              <a:avLst/>
              <a:gdLst/>
              <a:ahLst/>
              <a:cxnLst/>
              <a:rect l="l" t="t" r="r" b="b"/>
              <a:pathLst>
                <a:path w="120000" h="5466080" extrusionOk="0">
                  <a:moveTo>
                    <a:pt x="0" y="0"/>
                  </a:moveTo>
                  <a:lnTo>
                    <a:pt x="0" y="5465802"/>
                  </a:lnTo>
                </a:path>
              </a:pathLst>
            </a:custGeom>
            <a:noFill/>
            <a:ln w="10450" cap="flat" cmpd="sng">
              <a:solidFill>
                <a:srgbClr val="E1E6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62" name="Google Shape;262;p12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7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63" name="Google Shape;263;p12"/>
          <p:cNvSpPr txBox="1"/>
          <p:nvPr/>
        </p:nvSpPr>
        <p:spPr>
          <a:xfrm>
            <a:off x="1578873" y="1031770"/>
            <a:ext cx="5872983" cy="925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31F20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Цели и задачи</a:t>
            </a:r>
            <a:r>
              <a:rPr lang="en-US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.</a:t>
            </a:r>
            <a:endParaRPr sz="5900" b="1" dirty="0">
              <a:solidFill>
                <a:srgbClr val="ED2127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264" name="Google Shape;264;p12"/>
          <p:cNvSpPr txBox="1"/>
          <p:nvPr/>
        </p:nvSpPr>
        <p:spPr>
          <a:xfrm>
            <a:off x="1610287" y="2207127"/>
            <a:ext cx="7952100" cy="2273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721995" lvl="0" indent="0" algn="l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1" i="0" u="none" strike="noStrike" cap="none" dirty="0">
                <a:solidFill>
                  <a:srgbClr val="565656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Разработать веб-приложение для создания иллюстраций в дополненной реальности</a:t>
            </a:r>
            <a:endParaRPr sz="2600" b="0" i="0" u="none" strike="noStrike" cap="none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12700" marR="5080" lvl="0" indent="0" algn="l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ru-RU" sz="1950" b="0" i="0" u="none" strike="noStrike" cap="none" dirty="0">
                <a:solidFill>
                  <a:srgbClr val="565656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Приложение должно быть нацелено на инженеров, но так же быть простым в использовании для обычных пользователей</a:t>
            </a:r>
            <a:endParaRPr sz="1950" b="0" i="0" u="none" strike="noStrike" cap="none" dirty="0">
              <a:solidFill>
                <a:srgbClr val="00000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265" name="Google Shape;265;p12"/>
          <p:cNvSpPr/>
          <p:nvPr/>
        </p:nvSpPr>
        <p:spPr>
          <a:xfrm>
            <a:off x="0" y="-539700"/>
            <a:ext cx="35694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12"/>
          <p:cNvSpPr txBox="1"/>
          <p:nvPr/>
        </p:nvSpPr>
        <p:spPr>
          <a:xfrm>
            <a:off x="183525" y="-465150"/>
            <a:ext cx="3385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ICON CONTENT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" name="Google Shape;253;p12">
            <a:extLst>
              <a:ext uri="{FF2B5EF4-FFF2-40B4-BE49-F238E27FC236}">
                <a16:creationId xmlns:a16="http://schemas.microsoft.com/office/drawing/2014/main" id="{2FB99F30-B0F0-4F70-92E0-58EA4D0782C6}"/>
              </a:ext>
            </a:extLst>
          </p:cNvPr>
          <p:cNvSpPr txBox="1"/>
          <p:nvPr/>
        </p:nvSpPr>
        <p:spPr>
          <a:xfrm>
            <a:off x="7154534" y="6365126"/>
            <a:ext cx="2448835" cy="63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СОЗДАНИЕ ИЛЛЮСТРАЦИЙ</a:t>
            </a:r>
            <a:endParaRPr sz="20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" name="Google Shape;253;p12">
            <a:extLst>
              <a:ext uri="{FF2B5EF4-FFF2-40B4-BE49-F238E27FC236}">
                <a16:creationId xmlns:a16="http://schemas.microsoft.com/office/drawing/2014/main" id="{DF0A9C57-FE21-45DF-911E-7D9448D072C3}"/>
              </a:ext>
            </a:extLst>
          </p:cNvPr>
          <p:cNvSpPr txBox="1"/>
          <p:nvPr/>
        </p:nvSpPr>
        <p:spPr>
          <a:xfrm>
            <a:off x="6643158" y="8878675"/>
            <a:ext cx="3471585" cy="939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rgbClr val="ED2127"/>
                </a:solidFill>
                <a:latin typeface="Inter"/>
                <a:ea typeface="Inter"/>
                <a:cs typeface="Inter"/>
                <a:sym typeface="Inter"/>
              </a:rPr>
              <a:t>РАЗМЕЩЕНИЕ В ДОПОЛНЕННОЙ РЕАЛЬНОСТИ</a:t>
            </a:r>
            <a:endParaRPr sz="2000" dirty="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2D59A81-EBAF-43C0-84E8-3B1855A9A2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54554" y="5231197"/>
            <a:ext cx="913309" cy="913309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DCD9F52A-0CB2-4B0A-96B8-F8FBC91856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934248" y="8001079"/>
            <a:ext cx="720000" cy="720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F4306116-965C-488B-8B3B-7CD6D62C9C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47499" y="8035303"/>
            <a:ext cx="720000" cy="720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469C7BB-CB04-4610-B407-DF8A586DB2D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039663" y="8001079"/>
            <a:ext cx="720000" cy="720000"/>
          </a:xfrm>
          <a:prstGeom prst="rect">
            <a:avLst/>
          </a:prstGeom>
        </p:spPr>
      </p:pic>
      <p:pic>
        <p:nvPicPr>
          <p:cNvPr id="2050" name="Picture 2" descr="A Unique Blend of Augmented Reality (AR) and Indoor Positioning -  IndoorAtlas">
            <a:extLst>
              <a:ext uri="{FF2B5EF4-FFF2-40B4-BE49-F238E27FC236}">
                <a16:creationId xmlns:a16="http://schemas.microsoft.com/office/drawing/2014/main" id="{7705C2F0-D78E-443A-9222-1EB8711CE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8306" y="-74550"/>
            <a:ext cx="6115050" cy="1130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869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/>
          <p:nvPr/>
        </p:nvSpPr>
        <p:spPr>
          <a:xfrm>
            <a:off x="19371138" y="10544181"/>
            <a:ext cx="450850" cy="450850"/>
          </a:xfrm>
          <a:custGeom>
            <a:avLst/>
            <a:gdLst/>
            <a:ahLst/>
            <a:cxnLst/>
            <a:rect l="l" t="t" r="r" b="b"/>
            <a:pathLst>
              <a:path w="450850" h="450850" extrusionOk="0">
                <a:moveTo>
                  <a:pt x="450248" y="0"/>
                </a:moveTo>
                <a:lnTo>
                  <a:pt x="0" y="0"/>
                </a:lnTo>
                <a:lnTo>
                  <a:pt x="0" y="450248"/>
                </a:lnTo>
                <a:lnTo>
                  <a:pt x="450248" y="450248"/>
                </a:lnTo>
                <a:lnTo>
                  <a:pt x="450248" y="0"/>
                </a:lnTo>
                <a:close/>
              </a:path>
            </a:pathLst>
          </a:custGeom>
          <a:solidFill>
            <a:srgbClr val="241F2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92" name="Google Shape;192;p8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7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93" name="Google Shape;193;p8"/>
          <p:cNvSpPr txBox="1"/>
          <p:nvPr/>
        </p:nvSpPr>
        <p:spPr>
          <a:xfrm>
            <a:off x="1557931" y="1031770"/>
            <a:ext cx="7117671" cy="2762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lvl="0" indent="0" algn="l" rtl="0">
              <a:lnSpc>
                <a:spcPct val="100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11E1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Схема архитектуры приложения</a:t>
            </a:r>
            <a:r>
              <a:rPr lang="en-US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.</a:t>
            </a:r>
            <a:endParaRPr sz="5900" b="1" dirty="0">
              <a:solidFill>
                <a:srgbClr val="324659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9254033" y="1124183"/>
            <a:ext cx="9481800" cy="152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algn="just">
              <a:lnSpc>
                <a:spcPct val="101499"/>
              </a:lnSpc>
              <a:buSzPts val="1950"/>
            </a:pPr>
            <a:r>
              <a:rPr lang="ru-RU" sz="1950" dirty="0">
                <a:solidFill>
                  <a:srgbClr val="565656"/>
                </a:solidFill>
                <a:latin typeface="Source Sans Pro Light"/>
                <a:ea typeface="Source Sans Pro Light"/>
              </a:rPr>
              <a:t>Хорошая архитектура – один из важных факторов удачного проекта. Она делает процесс разработки и сопровождения программы более эффективным. Программу с хорошей архитектурой проще расширять и изменять, а также тестировать, отлаживать и снизить порог понимания для новых разработчиков.</a:t>
            </a:r>
          </a:p>
          <a:p>
            <a:pPr marL="12700" marR="5080" lvl="0" indent="0" algn="just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lang="en-US" sz="1950" b="0" i="0" u="none" strike="noStrike" cap="none" dirty="0">
              <a:solidFill>
                <a:srgbClr val="00000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8858369" y="1130856"/>
            <a:ext cx="73659" cy="1149430"/>
          </a:xfrm>
          <a:custGeom>
            <a:avLst/>
            <a:gdLst/>
            <a:ahLst/>
            <a:cxnLst/>
            <a:rect l="l" t="t" r="r" b="b"/>
            <a:pathLst>
              <a:path w="73659" h="1633855" extrusionOk="0">
                <a:moveTo>
                  <a:pt x="73296" y="0"/>
                </a:moveTo>
                <a:lnTo>
                  <a:pt x="0" y="0"/>
                </a:lnTo>
                <a:lnTo>
                  <a:pt x="0" y="1633458"/>
                </a:lnTo>
                <a:lnTo>
                  <a:pt x="73296" y="1633458"/>
                </a:lnTo>
                <a:lnTo>
                  <a:pt x="73296" y="0"/>
                </a:lnTo>
                <a:close/>
              </a:path>
            </a:pathLst>
          </a:custGeom>
          <a:solidFill>
            <a:srgbClr val="ED1C2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0" y="-539700"/>
            <a:ext cx="34239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83525" y="-465150"/>
            <a:ext cx="32070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DRIVEN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A99C81-EF58-4E67-8265-67EC86CC2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5059" y="4207971"/>
            <a:ext cx="14897948" cy="633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266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/>
          <p:nvPr/>
        </p:nvSpPr>
        <p:spPr>
          <a:xfrm>
            <a:off x="19371138" y="10544181"/>
            <a:ext cx="450850" cy="450850"/>
          </a:xfrm>
          <a:custGeom>
            <a:avLst/>
            <a:gdLst/>
            <a:ahLst/>
            <a:cxnLst/>
            <a:rect l="l" t="t" r="r" b="b"/>
            <a:pathLst>
              <a:path w="450850" h="450850" extrusionOk="0">
                <a:moveTo>
                  <a:pt x="450248" y="0"/>
                </a:moveTo>
                <a:lnTo>
                  <a:pt x="0" y="0"/>
                </a:lnTo>
                <a:lnTo>
                  <a:pt x="0" y="450248"/>
                </a:lnTo>
                <a:lnTo>
                  <a:pt x="450248" y="450248"/>
                </a:lnTo>
                <a:lnTo>
                  <a:pt x="450248" y="0"/>
                </a:lnTo>
                <a:close/>
              </a:path>
            </a:pathLst>
          </a:custGeom>
          <a:solidFill>
            <a:srgbClr val="241F2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92" name="Google Shape;192;p8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7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93" name="Google Shape;193;p8"/>
          <p:cNvSpPr txBox="1"/>
          <p:nvPr/>
        </p:nvSpPr>
        <p:spPr>
          <a:xfrm>
            <a:off x="1557931" y="1031770"/>
            <a:ext cx="7117671" cy="2762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lvl="0" indent="0" algn="l" rtl="0">
              <a:lnSpc>
                <a:spcPct val="100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11E1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Диаграмма вариантов использования</a:t>
            </a:r>
            <a:r>
              <a:rPr lang="en-US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.</a:t>
            </a:r>
            <a:endParaRPr sz="5900" b="1" dirty="0">
              <a:solidFill>
                <a:srgbClr val="324659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9254033" y="1124183"/>
            <a:ext cx="9481800" cy="183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algn="just">
              <a:lnSpc>
                <a:spcPct val="101499"/>
              </a:lnSpc>
              <a:buSzPts val="1950"/>
            </a:pPr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Чтобы начать разработку необходимо составить ряд требований, которым приложение должно соответствовать. Должны быть определены цели и задачи, продуманы все необходимые варианты использования, а также определены роли, используемые в приложении.</a:t>
            </a:r>
          </a:p>
          <a:p>
            <a:pPr marL="12700" marR="5080" algn="just">
              <a:lnSpc>
                <a:spcPct val="101499"/>
              </a:lnSpc>
              <a:buSzPts val="1950"/>
            </a:pPr>
            <a:endParaRPr lang="ru-RU" sz="1950" dirty="0">
              <a:solidFill>
                <a:srgbClr val="565656"/>
              </a:solidFill>
              <a:latin typeface="Source Sans Pro Light"/>
              <a:ea typeface="Source Sans Pro Light"/>
            </a:endParaRPr>
          </a:p>
          <a:p>
            <a:pPr marL="12700" marR="5080" lvl="0" indent="0" algn="just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lang="en-US" sz="1950" b="0" i="0" u="none" strike="noStrike" cap="none" dirty="0">
              <a:solidFill>
                <a:srgbClr val="00000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8858369" y="1130856"/>
            <a:ext cx="73659" cy="1149430"/>
          </a:xfrm>
          <a:custGeom>
            <a:avLst/>
            <a:gdLst/>
            <a:ahLst/>
            <a:cxnLst/>
            <a:rect l="l" t="t" r="r" b="b"/>
            <a:pathLst>
              <a:path w="73659" h="1633855" extrusionOk="0">
                <a:moveTo>
                  <a:pt x="73296" y="0"/>
                </a:moveTo>
                <a:lnTo>
                  <a:pt x="0" y="0"/>
                </a:lnTo>
                <a:lnTo>
                  <a:pt x="0" y="1633458"/>
                </a:lnTo>
                <a:lnTo>
                  <a:pt x="73296" y="1633458"/>
                </a:lnTo>
                <a:lnTo>
                  <a:pt x="73296" y="0"/>
                </a:lnTo>
                <a:close/>
              </a:path>
            </a:pathLst>
          </a:custGeom>
          <a:solidFill>
            <a:srgbClr val="ED1C2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0" y="-539700"/>
            <a:ext cx="34239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83525" y="-465150"/>
            <a:ext cx="32070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DRIVEN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28C6-38D7-4060-BB5D-CA509AC3C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309" y="3824342"/>
            <a:ext cx="12017447" cy="717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844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/>
          <p:nvPr/>
        </p:nvSpPr>
        <p:spPr>
          <a:xfrm>
            <a:off x="19371138" y="10544181"/>
            <a:ext cx="450850" cy="450850"/>
          </a:xfrm>
          <a:custGeom>
            <a:avLst/>
            <a:gdLst/>
            <a:ahLst/>
            <a:cxnLst/>
            <a:rect l="l" t="t" r="r" b="b"/>
            <a:pathLst>
              <a:path w="450850" h="450850" extrusionOk="0">
                <a:moveTo>
                  <a:pt x="450248" y="0"/>
                </a:moveTo>
                <a:lnTo>
                  <a:pt x="0" y="0"/>
                </a:lnTo>
                <a:lnTo>
                  <a:pt x="0" y="450248"/>
                </a:lnTo>
                <a:lnTo>
                  <a:pt x="450248" y="450248"/>
                </a:lnTo>
                <a:lnTo>
                  <a:pt x="450248" y="0"/>
                </a:lnTo>
                <a:close/>
              </a:path>
            </a:pathLst>
          </a:custGeom>
          <a:solidFill>
            <a:srgbClr val="241F2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92" name="Google Shape;192;p8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7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93" name="Google Shape;193;p8"/>
          <p:cNvSpPr txBox="1"/>
          <p:nvPr/>
        </p:nvSpPr>
        <p:spPr>
          <a:xfrm>
            <a:off x="1557931" y="1031770"/>
            <a:ext cx="7117671" cy="1845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lvl="0" indent="0" algn="l" rtl="0">
              <a:lnSpc>
                <a:spcPct val="100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11E1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Диаграмма базы данных</a:t>
            </a:r>
            <a:r>
              <a:rPr lang="en-US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.</a:t>
            </a:r>
            <a:endParaRPr sz="5900" b="1" dirty="0">
              <a:solidFill>
                <a:srgbClr val="324659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9254033" y="1124183"/>
            <a:ext cx="9481800" cy="2133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algn="just">
              <a:lnSpc>
                <a:spcPct val="101499"/>
              </a:lnSpc>
              <a:buSzPts val="1950"/>
            </a:pPr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В качестве базы данных для приложения был выбран облачный сервис </a:t>
            </a:r>
            <a:r>
              <a:rPr lang="en-US" sz="1950" dirty="0">
                <a:solidFill>
                  <a:srgbClr val="565656"/>
                </a:solidFill>
                <a:latin typeface="Source Sans Pro Light"/>
              </a:rPr>
              <a:t>Firebase </a:t>
            </a:r>
            <a:r>
              <a:rPr lang="en-US" sz="1950" dirty="0" err="1">
                <a:solidFill>
                  <a:srgbClr val="565656"/>
                </a:solidFill>
                <a:latin typeface="Source Sans Pro Light"/>
              </a:rPr>
              <a:t>Firestore</a:t>
            </a:r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. </a:t>
            </a:r>
            <a:r>
              <a:rPr lang="ru-RU" sz="1950" dirty="0" err="1">
                <a:solidFill>
                  <a:srgbClr val="565656"/>
                </a:solidFill>
                <a:latin typeface="Source Sans Pro Light"/>
              </a:rPr>
              <a:t>Firebase</a:t>
            </a:r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 </a:t>
            </a:r>
            <a:r>
              <a:rPr lang="ru-RU" sz="1950" dirty="0" err="1">
                <a:solidFill>
                  <a:srgbClr val="565656"/>
                </a:solidFill>
                <a:latin typeface="Source Sans Pro Light"/>
              </a:rPr>
              <a:t>Firestore</a:t>
            </a:r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 – это гибкая, расширяемая облачная база данных от Google, которая используется в качестве серверного хранилища данных для веб-приложений, а также приложений для мобильных устройств. </a:t>
            </a:r>
            <a:r>
              <a:rPr lang="ru-RU" sz="1950" dirty="0" err="1">
                <a:solidFill>
                  <a:srgbClr val="565656"/>
                </a:solidFill>
                <a:latin typeface="Source Sans Pro Light"/>
              </a:rPr>
              <a:t>Firestore</a:t>
            </a:r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 обеспечивает быстрый и масштабируемый доступ к данным, а также поддерживает синхронизацию данных в режиме реального времени </a:t>
            </a:r>
          </a:p>
          <a:p>
            <a:pPr marL="12700" marR="5080" lvl="0" indent="0" algn="just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lang="en-US" sz="1950" dirty="0">
              <a:solidFill>
                <a:srgbClr val="565656"/>
              </a:solidFill>
              <a:latin typeface="Source Sans Pro Light"/>
              <a:sym typeface="Source Sans Pro Light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8858369" y="1130856"/>
            <a:ext cx="73659" cy="1746542"/>
          </a:xfrm>
          <a:custGeom>
            <a:avLst/>
            <a:gdLst/>
            <a:ahLst/>
            <a:cxnLst/>
            <a:rect l="l" t="t" r="r" b="b"/>
            <a:pathLst>
              <a:path w="73659" h="1633855" extrusionOk="0">
                <a:moveTo>
                  <a:pt x="73296" y="0"/>
                </a:moveTo>
                <a:lnTo>
                  <a:pt x="0" y="0"/>
                </a:lnTo>
                <a:lnTo>
                  <a:pt x="0" y="1633458"/>
                </a:lnTo>
                <a:lnTo>
                  <a:pt x="73296" y="1633458"/>
                </a:lnTo>
                <a:lnTo>
                  <a:pt x="73296" y="0"/>
                </a:lnTo>
                <a:close/>
              </a:path>
            </a:pathLst>
          </a:custGeom>
          <a:solidFill>
            <a:srgbClr val="ED1C2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0" y="-539700"/>
            <a:ext cx="34239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83525" y="-465150"/>
            <a:ext cx="32070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DRIVEN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C1E617-CC90-471C-8920-22D56329B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0682" y="4612055"/>
            <a:ext cx="12062735" cy="580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661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/>
          <p:nvPr/>
        </p:nvSpPr>
        <p:spPr>
          <a:xfrm>
            <a:off x="3258874" y="6690110"/>
            <a:ext cx="720000" cy="435609"/>
          </a:xfrm>
          <a:custGeom>
            <a:avLst/>
            <a:gdLst/>
            <a:ahLst/>
            <a:cxnLst/>
            <a:rect l="l" t="t" r="r" b="b"/>
            <a:pathLst>
              <a:path w="4759959" h="435609" extrusionOk="0">
                <a:moveTo>
                  <a:pt x="4759488" y="0"/>
                </a:moveTo>
                <a:lnTo>
                  <a:pt x="0" y="0"/>
                </a:lnTo>
                <a:lnTo>
                  <a:pt x="0" y="435379"/>
                </a:lnTo>
                <a:lnTo>
                  <a:pt x="4759488" y="435379"/>
                </a:lnTo>
                <a:lnTo>
                  <a:pt x="4759488" y="0"/>
                </a:lnTo>
                <a:close/>
              </a:path>
            </a:pathLst>
          </a:custGeom>
          <a:solidFill>
            <a:srgbClr val="C8131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 panose="020B0503030403020204" pitchFamily="34" charset="0"/>
            </a:endParaRPr>
          </a:p>
        </p:txBody>
      </p:sp>
      <p:sp>
        <p:nvSpPr>
          <p:cNvPr id="157" name="Google Shape;157;p8"/>
          <p:cNvSpPr/>
          <p:nvPr/>
        </p:nvSpPr>
        <p:spPr>
          <a:xfrm>
            <a:off x="3258874" y="6254731"/>
            <a:ext cx="6480000" cy="435609"/>
          </a:xfrm>
          <a:custGeom>
            <a:avLst/>
            <a:gdLst/>
            <a:ahLst/>
            <a:cxnLst/>
            <a:rect l="l" t="t" r="r" b="b"/>
            <a:pathLst>
              <a:path w="6550659" h="435609" extrusionOk="0">
                <a:moveTo>
                  <a:pt x="6550481" y="0"/>
                </a:moveTo>
                <a:lnTo>
                  <a:pt x="0" y="0"/>
                </a:lnTo>
                <a:lnTo>
                  <a:pt x="0" y="435379"/>
                </a:lnTo>
                <a:lnTo>
                  <a:pt x="6550481" y="435379"/>
                </a:lnTo>
                <a:lnTo>
                  <a:pt x="6550481" y="0"/>
                </a:lnTo>
                <a:close/>
              </a:path>
            </a:pathLst>
          </a:custGeom>
          <a:solidFill>
            <a:srgbClr val="EE191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 panose="020B0503030403020204" pitchFamily="34" charset="0"/>
            </a:endParaRPr>
          </a:p>
        </p:txBody>
      </p:sp>
      <p:sp>
        <p:nvSpPr>
          <p:cNvPr id="159" name="Google Shape;159;p8"/>
          <p:cNvSpPr/>
          <p:nvPr/>
        </p:nvSpPr>
        <p:spPr>
          <a:xfrm>
            <a:off x="3258874" y="5819351"/>
            <a:ext cx="6840000" cy="435609"/>
          </a:xfrm>
          <a:custGeom>
            <a:avLst/>
            <a:gdLst/>
            <a:ahLst/>
            <a:cxnLst/>
            <a:rect l="l" t="t" r="r" b="b"/>
            <a:pathLst>
              <a:path w="8618855" h="435610" extrusionOk="0">
                <a:moveTo>
                  <a:pt x="8618533" y="0"/>
                </a:moveTo>
                <a:lnTo>
                  <a:pt x="0" y="0"/>
                </a:lnTo>
                <a:lnTo>
                  <a:pt x="0" y="435379"/>
                </a:lnTo>
                <a:lnTo>
                  <a:pt x="8618533" y="435379"/>
                </a:lnTo>
                <a:lnTo>
                  <a:pt x="8618533" y="0"/>
                </a:lnTo>
                <a:close/>
              </a:path>
            </a:pathLst>
          </a:custGeom>
          <a:solidFill>
            <a:srgbClr val="FE6C6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 panose="020B0503030403020204" pitchFamily="34" charset="0"/>
            </a:endParaRPr>
          </a:p>
        </p:txBody>
      </p:sp>
      <p:sp>
        <p:nvSpPr>
          <p:cNvPr id="161" name="Google Shape;161;p8"/>
          <p:cNvSpPr/>
          <p:nvPr/>
        </p:nvSpPr>
        <p:spPr>
          <a:xfrm>
            <a:off x="3258874" y="5383972"/>
            <a:ext cx="1080000" cy="435609"/>
          </a:xfrm>
          <a:custGeom>
            <a:avLst/>
            <a:gdLst/>
            <a:ahLst/>
            <a:cxnLst/>
            <a:rect l="l" t="t" r="r" b="b"/>
            <a:pathLst>
              <a:path w="10864850" h="435610" extrusionOk="0">
                <a:moveTo>
                  <a:pt x="10864695" y="0"/>
                </a:moveTo>
                <a:lnTo>
                  <a:pt x="0" y="0"/>
                </a:lnTo>
                <a:lnTo>
                  <a:pt x="0" y="435379"/>
                </a:lnTo>
                <a:lnTo>
                  <a:pt x="10864695" y="435379"/>
                </a:lnTo>
                <a:lnTo>
                  <a:pt x="10864695" y="0"/>
                </a:lnTo>
                <a:close/>
              </a:path>
            </a:pathLst>
          </a:custGeom>
          <a:solidFill>
            <a:srgbClr val="FEAFA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 panose="020B0503030403020204" pitchFamily="34" charset="0"/>
            </a:endParaRPr>
          </a:p>
        </p:txBody>
      </p:sp>
      <p:grpSp>
        <p:nvGrpSpPr>
          <p:cNvPr id="162" name="Google Shape;162;p8"/>
          <p:cNvGrpSpPr/>
          <p:nvPr/>
        </p:nvGrpSpPr>
        <p:grpSpPr>
          <a:xfrm>
            <a:off x="3253928" y="5062389"/>
            <a:ext cx="12399010" cy="4849128"/>
            <a:chOff x="3253928" y="5062389"/>
            <a:chExt cx="12399010" cy="4849128"/>
          </a:xfrm>
        </p:grpSpPr>
        <p:sp>
          <p:nvSpPr>
            <p:cNvPr id="163" name="Google Shape;163;p8"/>
            <p:cNvSpPr/>
            <p:nvPr/>
          </p:nvSpPr>
          <p:spPr>
            <a:xfrm>
              <a:off x="3253928" y="9841667"/>
              <a:ext cx="12399010" cy="69850"/>
            </a:xfrm>
            <a:custGeom>
              <a:avLst/>
              <a:gdLst/>
              <a:ahLst/>
              <a:cxnLst/>
              <a:rect l="l" t="t" r="r" b="b"/>
              <a:pathLst>
                <a:path w="12399010" h="69850" extrusionOk="0">
                  <a:moveTo>
                    <a:pt x="0" y="0"/>
                  </a:moveTo>
                  <a:lnTo>
                    <a:pt x="12398418" y="0"/>
                  </a:lnTo>
                </a:path>
                <a:path w="12399010" h="69850" extrusionOk="0">
                  <a:moveTo>
                    <a:pt x="0" y="0"/>
                  </a:moveTo>
                  <a:lnTo>
                    <a:pt x="0" y="69264"/>
                  </a:lnTo>
                </a:path>
                <a:path w="12399010" h="69850" extrusionOk="0">
                  <a:moveTo>
                    <a:pt x="1375403" y="0"/>
                  </a:moveTo>
                  <a:lnTo>
                    <a:pt x="1375403" y="69264"/>
                  </a:lnTo>
                </a:path>
                <a:path w="12399010" h="69850" extrusionOk="0">
                  <a:moveTo>
                    <a:pt x="2760701" y="0"/>
                  </a:moveTo>
                  <a:lnTo>
                    <a:pt x="2760701" y="69264"/>
                  </a:lnTo>
                </a:path>
                <a:path w="12399010" h="69850" extrusionOk="0">
                  <a:moveTo>
                    <a:pt x="4136104" y="0"/>
                  </a:moveTo>
                  <a:lnTo>
                    <a:pt x="4136104" y="69264"/>
                  </a:lnTo>
                </a:path>
                <a:path w="12399010" h="69850" extrusionOk="0">
                  <a:moveTo>
                    <a:pt x="5511507" y="0"/>
                  </a:moveTo>
                  <a:lnTo>
                    <a:pt x="5511507" y="69264"/>
                  </a:lnTo>
                </a:path>
                <a:path w="12399010" h="69850" extrusionOk="0">
                  <a:moveTo>
                    <a:pt x="6886910" y="0"/>
                  </a:moveTo>
                  <a:lnTo>
                    <a:pt x="6886910" y="69264"/>
                  </a:lnTo>
                </a:path>
                <a:path w="12399010" h="69850" extrusionOk="0">
                  <a:moveTo>
                    <a:pt x="8272208" y="0"/>
                  </a:moveTo>
                  <a:lnTo>
                    <a:pt x="8272208" y="69264"/>
                  </a:lnTo>
                </a:path>
                <a:path w="12399010" h="69850" extrusionOk="0">
                  <a:moveTo>
                    <a:pt x="9647612" y="0"/>
                  </a:moveTo>
                  <a:lnTo>
                    <a:pt x="9647612" y="69264"/>
                  </a:lnTo>
                </a:path>
                <a:path w="12399010" h="69850" extrusionOk="0">
                  <a:moveTo>
                    <a:pt x="11023015" y="0"/>
                  </a:moveTo>
                  <a:lnTo>
                    <a:pt x="11023015" y="69264"/>
                  </a:lnTo>
                </a:path>
                <a:path w="12399010" h="69850" extrusionOk="0">
                  <a:moveTo>
                    <a:pt x="12398418" y="0"/>
                  </a:moveTo>
                  <a:lnTo>
                    <a:pt x="12398418" y="69264"/>
                  </a:lnTo>
                </a:path>
              </a:pathLst>
            </a:custGeom>
            <a:noFill/>
            <a:ln w="9875" cap="flat" cmpd="sng">
              <a:solidFill>
                <a:srgbClr val="8C8C8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Source Sans Pro" panose="020B0503030403020204" pitchFamily="34" charset="0"/>
              </a:endParaRPr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3253928" y="5062389"/>
              <a:ext cx="0" cy="4779645"/>
            </a:xfrm>
            <a:custGeom>
              <a:avLst/>
              <a:gdLst/>
              <a:ahLst/>
              <a:cxnLst/>
              <a:rect l="l" t="t" r="r" b="b"/>
              <a:pathLst>
                <a:path w="120000" h="4779645" extrusionOk="0">
                  <a:moveTo>
                    <a:pt x="0" y="4779278"/>
                  </a:moveTo>
                  <a:lnTo>
                    <a:pt x="0" y="0"/>
                  </a:lnTo>
                </a:path>
              </a:pathLst>
            </a:custGeom>
            <a:noFill/>
            <a:ln w="9875" cap="flat" cmpd="sng">
              <a:solidFill>
                <a:srgbClr val="8C8C8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Source Sans Pro" panose="020B0503030403020204" pitchFamily="34" charset="0"/>
              </a:endParaRPr>
            </a:p>
          </p:txBody>
        </p:sp>
      </p:grpSp>
      <p:sp>
        <p:nvSpPr>
          <p:cNvPr id="166" name="Google Shape;166;p8"/>
          <p:cNvSpPr txBox="1"/>
          <p:nvPr/>
        </p:nvSpPr>
        <p:spPr>
          <a:xfrm>
            <a:off x="4147231" y="6793246"/>
            <a:ext cx="5062748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Небезопасная аутентификация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68" name="Google Shape;168;p8"/>
          <p:cNvSpPr txBox="1"/>
          <p:nvPr/>
        </p:nvSpPr>
        <p:spPr>
          <a:xfrm>
            <a:off x="9914856" y="6340984"/>
            <a:ext cx="3544470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</a:rPr>
              <a:t>Небезопасная передача данных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70" name="Google Shape;170;p8"/>
          <p:cNvSpPr txBox="1"/>
          <p:nvPr/>
        </p:nvSpPr>
        <p:spPr>
          <a:xfrm>
            <a:off x="10289059" y="5909071"/>
            <a:ext cx="3673790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Небезопасное хранение данных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72" name="Google Shape;172;p8"/>
          <p:cNvSpPr txBox="1"/>
          <p:nvPr/>
        </p:nvSpPr>
        <p:spPr>
          <a:xfrm>
            <a:off x="4528941" y="5480505"/>
            <a:ext cx="4696854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Обход архитектурных ограничений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73" name="Google Shape;173;p8"/>
          <p:cNvSpPr txBox="1"/>
          <p:nvPr/>
        </p:nvSpPr>
        <p:spPr>
          <a:xfrm>
            <a:off x="3127687" y="9982339"/>
            <a:ext cx="262890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5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$0</a:t>
            </a:r>
            <a:endParaRPr sz="155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74" name="Google Shape;174;p8"/>
          <p:cNvSpPr txBox="1"/>
          <p:nvPr/>
        </p:nvSpPr>
        <p:spPr>
          <a:xfrm>
            <a:off x="4198522" y="9982339"/>
            <a:ext cx="876935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10%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75" name="Google Shape;175;p8"/>
          <p:cNvSpPr txBox="1"/>
          <p:nvPr/>
        </p:nvSpPr>
        <p:spPr>
          <a:xfrm>
            <a:off x="5576696" y="9982339"/>
            <a:ext cx="876935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20%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76" name="Google Shape;176;p8"/>
          <p:cNvSpPr txBox="1"/>
          <p:nvPr/>
        </p:nvSpPr>
        <p:spPr>
          <a:xfrm>
            <a:off x="6954870" y="9982339"/>
            <a:ext cx="876935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30%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77" name="Google Shape;177;p8"/>
          <p:cNvSpPr txBox="1"/>
          <p:nvPr/>
        </p:nvSpPr>
        <p:spPr>
          <a:xfrm>
            <a:off x="8333044" y="9982339"/>
            <a:ext cx="876935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</a:rPr>
              <a:t>4</a:t>
            </a: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0%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78" name="Google Shape;178;p8"/>
          <p:cNvSpPr txBox="1"/>
          <p:nvPr/>
        </p:nvSpPr>
        <p:spPr>
          <a:xfrm>
            <a:off x="9711217" y="9982339"/>
            <a:ext cx="876935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50%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79" name="Google Shape;179;p8"/>
          <p:cNvSpPr txBox="1"/>
          <p:nvPr/>
        </p:nvSpPr>
        <p:spPr>
          <a:xfrm>
            <a:off x="11089391" y="9982339"/>
            <a:ext cx="876935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60%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80" name="Google Shape;180;p8"/>
          <p:cNvSpPr txBox="1"/>
          <p:nvPr/>
        </p:nvSpPr>
        <p:spPr>
          <a:xfrm>
            <a:off x="12467565" y="9982339"/>
            <a:ext cx="876935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70%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81" name="Google Shape;181;p8"/>
          <p:cNvSpPr txBox="1"/>
          <p:nvPr/>
        </p:nvSpPr>
        <p:spPr>
          <a:xfrm>
            <a:off x="13845739" y="9982339"/>
            <a:ext cx="876935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80%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182" name="Google Shape;182;p8"/>
          <p:cNvSpPr txBox="1"/>
          <p:nvPr/>
        </p:nvSpPr>
        <p:spPr>
          <a:xfrm>
            <a:off x="15223912" y="9982339"/>
            <a:ext cx="876935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90%</a:t>
            </a:r>
          </a:p>
        </p:txBody>
      </p:sp>
      <p:sp>
        <p:nvSpPr>
          <p:cNvPr id="191" name="Google Shape;191;p8"/>
          <p:cNvSpPr/>
          <p:nvPr/>
        </p:nvSpPr>
        <p:spPr>
          <a:xfrm>
            <a:off x="19371138" y="10544181"/>
            <a:ext cx="450850" cy="450850"/>
          </a:xfrm>
          <a:custGeom>
            <a:avLst/>
            <a:gdLst/>
            <a:ahLst/>
            <a:cxnLst/>
            <a:rect l="l" t="t" r="r" b="b"/>
            <a:pathLst>
              <a:path w="450850" h="450850" extrusionOk="0">
                <a:moveTo>
                  <a:pt x="450248" y="0"/>
                </a:moveTo>
                <a:lnTo>
                  <a:pt x="0" y="0"/>
                </a:lnTo>
                <a:lnTo>
                  <a:pt x="0" y="450248"/>
                </a:lnTo>
                <a:lnTo>
                  <a:pt x="450248" y="450248"/>
                </a:lnTo>
                <a:lnTo>
                  <a:pt x="450248" y="0"/>
                </a:lnTo>
                <a:close/>
              </a:path>
            </a:pathLst>
          </a:custGeom>
          <a:solidFill>
            <a:srgbClr val="241F2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92" name="Google Shape;192;p8"/>
          <p:cNvSpPr txBox="1">
            <a:spLocks noGrp="1"/>
          </p:cNvSpPr>
          <p:nvPr>
            <p:ph type="sldNum" idx="12"/>
          </p:nvPr>
        </p:nvSpPr>
        <p:spPr>
          <a:xfrm>
            <a:off x="19500572" y="10631918"/>
            <a:ext cx="260984" cy="2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7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93" name="Google Shape;193;p8"/>
          <p:cNvSpPr txBox="1"/>
          <p:nvPr/>
        </p:nvSpPr>
        <p:spPr>
          <a:xfrm>
            <a:off x="1557931" y="1031770"/>
            <a:ext cx="7191331" cy="2762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5080" lvl="0" indent="0" algn="l" rtl="0">
              <a:lnSpc>
                <a:spcPct val="100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900" b="1" dirty="0">
                <a:solidFill>
                  <a:srgbClr val="211E1F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Информационная безопасность приложения</a:t>
            </a:r>
            <a:r>
              <a:rPr lang="en-US" sz="5900" b="1" dirty="0">
                <a:solidFill>
                  <a:srgbClr val="ED2127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.</a:t>
            </a:r>
            <a:endParaRPr sz="5900" b="1" dirty="0">
              <a:solidFill>
                <a:srgbClr val="324659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9254033" y="1124183"/>
            <a:ext cx="9481800" cy="2115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Информационная безопасность приложения обеспечена с помощью:</a:t>
            </a:r>
          </a:p>
          <a:p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–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1950" dirty="0">
                <a:solidFill>
                  <a:srgbClr val="565656"/>
                </a:solidFill>
                <a:effectLst/>
                <a:latin typeface="Source Sans Pro Light"/>
                <a:ea typeface="Calibri" panose="020F0502020204030204" pitchFamily="34" charset="0"/>
              </a:rPr>
              <a:t>ш</a:t>
            </a:r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ифрования базы данных</a:t>
            </a:r>
            <a:r>
              <a:rPr lang="en-US" sz="1950" dirty="0">
                <a:solidFill>
                  <a:srgbClr val="565656"/>
                </a:solidFill>
                <a:latin typeface="Source Sans Pro Light"/>
              </a:rPr>
              <a:t>;</a:t>
            </a:r>
          </a:p>
          <a:p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–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1950" dirty="0">
                <a:solidFill>
                  <a:srgbClr val="565656"/>
                </a:solidFill>
                <a:effectLst/>
                <a:latin typeface="Source Sans Pro Light"/>
                <a:ea typeface="Calibri" panose="020F0502020204030204" pitchFamily="34" charset="0"/>
              </a:rPr>
              <a:t>ш</a:t>
            </a:r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ифрования данных клиентского приложения</a:t>
            </a:r>
            <a:r>
              <a:rPr lang="en-US" sz="1950" dirty="0">
                <a:solidFill>
                  <a:srgbClr val="565656"/>
                </a:solidFill>
                <a:latin typeface="Source Sans Pro Light"/>
              </a:rPr>
              <a:t>;</a:t>
            </a:r>
          </a:p>
          <a:p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–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1950" dirty="0" err="1">
                <a:solidFill>
                  <a:srgbClr val="565656"/>
                </a:solidFill>
                <a:effectLst/>
                <a:latin typeface="Source Sans Pro Light"/>
                <a:ea typeface="Calibri" panose="020F0502020204030204" pitchFamily="34" charset="0"/>
              </a:rPr>
              <a:t>о</a:t>
            </a:r>
            <a:r>
              <a:rPr lang="ru-RU" sz="1950" dirty="0" err="1">
                <a:solidFill>
                  <a:srgbClr val="565656"/>
                </a:solidFill>
                <a:latin typeface="Source Sans Pro Light"/>
              </a:rPr>
              <a:t>бфускации</a:t>
            </a:r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 кода</a:t>
            </a:r>
            <a:r>
              <a:rPr lang="en-US" sz="1950" dirty="0">
                <a:solidFill>
                  <a:srgbClr val="565656"/>
                </a:solidFill>
                <a:latin typeface="Source Sans Pro Light"/>
              </a:rPr>
              <a:t>;</a:t>
            </a:r>
            <a:endParaRPr lang="ru-RU" sz="1950" dirty="0">
              <a:solidFill>
                <a:srgbClr val="565656"/>
              </a:solidFill>
              <a:latin typeface="Source Sans Pro Light"/>
            </a:endParaRPr>
          </a:p>
          <a:p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–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950" dirty="0">
                <a:solidFill>
                  <a:srgbClr val="565656"/>
                </a:solidFill>
                <a:latin typeface="Source Sans Pro Light"/>
              </a:rPr>
              <a:t>API</a:t>
            </a:r>
            <a:r>
              <a:rPr lang="ru-RU" sz="1950" dirty="0">
                <a:solidFill>
                  <a:srgbClr val="565656"/>
                </a:solidFill>
                <a:latin typeface="Source Sans Pro Light"/>
              </a:rPr>
              <a:t> приложения использует протокол, поддерживающий технологию шифрования TLS/SSL.</a:t>
            </a:r>
          </a:p>
          <a:p>
            <a:pPr marL="12700" marR="5080" lvl="0" indent="0" algn="just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 b="0" i="0" u="none" strike="noStrike" cap="none" dirty="0">
              <a:solidFill>
                <a:srgbClr val="000000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8858369" y="1130855"/>
            <a:ext cx="73659" cy="1633855"/>
          </a:xfrm>
          <a:custGeom>
            <a:avLst/>
            <a:gdLst/>
            <a:ahLst/>
            <a:cxnLst/>
            <a:rect l="l" t="t" r="r" b="b"/>
            <a:pathLst>
              <a:path w="73659" h="1633855" extrusionOk="0">
                <a:moveTo>
                  <a:pt x="73296" y="0"/>
                </a:moveTo>
                <a:lnTo>
                  <a:pt x="0" y="0"/>
                </a:lnTo>
                <a:lnTo>
                  <a:pt x="0" y="1633458"/>
                </a:lnTo>
                <a:lnTo>
                  <a:pt x="73296" y="1633458"/>
                </a:lnTo>
                <a:lnTo>
                  <a:pt x="73296" y="0"/>
                </a:lnTo>
                <a:close/>
              </a:path>
            </a:pathLst>
          </a:custGeom>
          <a:solidFill>
            <a:srgbClr val="ED1C2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0" y="-539700"/>
            <a:ext cx="3423900" cy="539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83525" y="-465150"/>
            <a:ext cx="32070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lang="en-US" sz="245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DRIVEN SLIDE</a:t>
            </a:r>
            <a:endParaRPr sz="245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" name="Google Shape;155;p8">
            <a:extLst>
              <a:ext uri="{FF2B5EF4-FFF2-40B4-BE49-F238E27FC236}">
                <a16:creationId xmlns:a16="http://schemas.microsoft.com/office/drawing/2014/main" id="{D924263F-BE34-45EF-BE4D-EFF9DE3203F9}"/>
              </a:ext>
            </a:extLst>
          </p:cNvPr>
          <p:cNvSpPr/>
          <p:nvPr/>
        </p:nvSpPr>
        <p:spPr>
          <a:xfrm>
            <a:off x="3248983" y="8431398"/>
            <a:ext cx="1296000" cy="435609"/>
          </a:xfrm>
          <a:custGeom>
            <a:avLst/>
            <a:gdLst/>
            <a:ahLst/>
            <a:cxnLst/>
            <a:rect l="l" t="t" r="r" b="b"/>
            <a:pathLst>
              <a:path w="4759959" h="435609" extrusionOk="0">
                <a:moveTo>
                  <a:pt x="4759488" y="0"/>
                </a:moveTo>
                <a:lnTo>
                  <a:pt x="0" y="0"/>
                </a:lnTo>
                <a:lnTo>
                  <a:pt x="0" y="435379"/>
                </a:lnTo>
                <a:lnTo>
                  <a:pt x="4759488" y="435379"/>
                </a:lnTo>
                <a:lnTo>
                  <a:pt x="4759488" y="0"/>
                </a:lnTo>
                <a:close/>
              </a:path>
            </a:pathLst>
          </a:custGeom>
          <a:solidFill>
            <a:srgbClr val="C8131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 panose="020B0503030403020204" pitchFamily="34" charset="0"/>
            </a:endParaRPr>
          </a:p>
        </p:txBody>
      </p:sp>
      <p:sp>
        <p:nvSpPr>
          <p:cNvPr id="47" name="Google Shape;157;p8">
            <a:extLst>
              <a:ext uri="{FF2B5EF4-FFF2-40B4-BE49-F238E27FC236}">
                <a16:creationId xmlns:a16="http://schemas.microsoft.com/office/drawing/2014/main" id="{755E6F69-B836-4ECF-95E2-A9B88BAFDD57}"/>
              </a:ext>
            </a:extLst>
          </p:cNvPr>
          <p:cNvSpPr/>
          <p:nvPr/>
        </p:nvSpPr>
        <p:spPr>
          <a:xfrm>
            <a:off x="3248983" y="7996019"/>
            <a:ext cx="3600000" cy="435609"/>
          </a:xfrm>
          <a:custGeom>
            <a:avLst/>
            <a:gdLst/>
            <a:ahLst/>
            <a:cxnLst/>
            <a:rect l="l" t="t" r="r" b="b"/>
            <a:pathLst>
              <a:path w="6550659" h="435609" extrusionOk="0">
                <a:moveTo>
                  <a:pt x="6550481" y="0"/>
                </a:moveTo>
                <a:lnTo>
                  <a:pt x="0" y="0"/>
                </a:lnTo>
                <a:lnTo>
                  <a:pt x="0" y="435379"/>
                </a:lnTo>
                <a:lnTo>
                  <a:pt x="6550481" y="435379"/>
                </a:lnTo>
                <a:lnTo>
                  <a:pt x="6550481" y="0"/>
                </a:lnTo>
                <a:close/>
              </a:path>
            </a:pathLst>
          </a:custGeom>
          <a:solidFill>
            <a:srgbClr val="EE191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 panose="020B0503030403020204" pitchFamily="34" charset="0"/>
            </a:endParaRPr>
          </a:p>
        </p:txBody>
      </p:sp>
      <p:sp>
        <p:nvSpPr>
          <p:cNvPr id="48" name="Google Shape;159;p8">
            <a:extLst>
              <a:ext uri="{FF2B5EF4-FFF2-40B4-BE49-F238E27FC236}">
                <a16:creationId xmlns:a16="http://schemas.microsoft.com/office/drawing/2014/main" id="{80466980-9E8A-4E2E-9C59-D5E5380C3993}"/>
              </a:ext>
            </a:extLst>
          </p:cNvPr>
          <p:cNvSpPr/>
          <p:nvPr/>
        </p:nvSpPr>
        <p:spPr>
          <a:xfrm>
            <a:off x="3248983" y="7560639"/>
            <a:ext cx="540000" cy="435609"/>
          </a:xfrm>
          <a:custGeom>
            <a:avLst/>
            <a:gdLst/>
            <a:ahLst/>
            <a:cxnLst/>
            <a:rect l="l" t="t" r="r" b="b"/>
            <a:pathLst>
              <a:path w="8618855" h="435610" extrusionOk="0">
                <a:moveTo>
                  <a:pt x="8618533" y="0"/>
                </a:moveTo>
                <a:lnTo>
                  <a:pt x="0" y="0"/>
                </a:lnTo>
                <a:lnTo>
                  <a:pt x="0" y="435379"/>
                </a:lnTo>
                <a:lnTo>
                  <a:pt x="8618533" y="435379"/>
                </a:lnTo>
                <a:lnTo>
                  <a:pt x="8618533" y="0"/>
                </a:lnTo>
                <a:close/>
              </a:path>
            </a:pathLst>
          </a:custGeom>
          <a:solidFill>
            <a:srgbClr val="FE6C6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 panose="020B0503030403020204" pitchFamily="34" charset="0"/>
            </a:endParaRPr>
          </a:p>
        </p:txBody>
      </p:sp>
      <p:sp>
        <p:nvSpPr>
          <p:cNvPr id="49" name="Google Shape;161;p8">
            <a:extLst>
              <a:ext uri="{FF2B5EF4-FFF2-40B4-BE49-F238E27FC236}">
                <a16:creationId xmlns:a16="http://schemas.microsoft.com/office/drawing/2014/main" id="{D6DBD0C2-7D56-4276-87BE-22FE14F63C92}"/>
              </a:ext>
            </a:extLst>
          </p:cNvPr>
          <p:cNvSpPr/>
          <p:nvPr/>
        </p:nvSpPr>
        <p:spPr>
          <a:xfrm>
            <a:off x="3248983" y="7125260"/>
            <a:ext cx="1800000" cy="435609"/>
          </a:xfrm>
          <a:custGeom>
            <a:avLst/>
            <a:gdLst/>
            <a:ahLst/>
            <a:cxnLst/>
            <a:rect l="l" t="t" r="r" b="b"/>
            <a:pathLst>
              <a:path w="10864850" h="435610" extrusionOk="0">
                <a:moveTo>
                  <a:pt x="10864695" y="0"/>
                </a:moveTo>
                <a:lnTo>
                  <a:pt x="0" y="0"/>
                </a:lnTo>
                <a:lnTo>
                  <a:pt x="0" y="435379"/>
                </a:lnTo>
                <a:lnTo>
                  <a:pt x="10864695" y="435379"/>
                </a:lnTo>
                <a:lnTo>
                  <a:pt x="10864695" y="0"/>
                </a:lnTo>
                <a:close/>
              </a:path>
            </a:pathLst>
          </a:custGeom>
          <a:solidFill>
            <a:srgbClr val="FEAFA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 panose="020B0503030403020204" pitchFamily="34" charset="0"/>
            </a:endParaRPr>
          </a:p>
        </p:txBody>
      </p:sp>
      <p:sp>
        <p:nvSpPr>
          <p:cNvPr id="50" name="Google Shape;155;p8">
            <a:extLst>
              <a:ext uri="{FF2B5EF4-FFF2-40B4-BE49-F238E27FC236}">
                <a16:creationId xmlns:a16="http://schemas.microsoft.com/office/drawing/2014/main" id="{2F25665F-01B4-4F84-A3B3-2A1228CBC960}"/>
              </a:ext>
            </a:extLst>
          </p:cNvPr>
          <p:cNvSpPr/>
          <p:nvPr/>
        </p:nvSpPr>
        <p:spPr>
          <a:xfrm>
            <a:off x="3258874" y="9305340"/>
            <a:ext cx="6480000" cy="435609"/>
          </a:xfrm>
          <a:custGeom>
            <a:avLst/>
            <a:gdLst/>
            <a:ahLst/>
            <a:cxnLst/>
            <a:rect l="l" t="t" r="r" b="b"/>
            <a:pathLst>
              <a:path w="4759959" h="435609" extrusionOk="0">
                <a:moveTo>
                  <a:pt x="4759488" y="0"/>
                </a:moveTo>
                <a:lnTo>
                  <a:pt x="0" y="0"/>
                </a:lnTo>
                <a:lnTo>
                  <a:pt x="0" y="435379"/>
                </a:lnTo>
                <a:lnTo>
                  <a:pt x="4759488" y="435379"/>
                </a:lnTo>
                <a:lnTo>
                  <a:pt x="4759488" y="0"/>
                </a:lnTo>
                <a:close/>
              </a:path>
            </a:pathLst>
          </a:custGeom>
          <a:solidFill>
            <a:srgbClr val="C8131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 panose="020B0503030403020204" pitchFamily="34" charset="0"/>
            </a:endParaRPr>
          </a:p>
        </p:txBody>
      </p:sp>
      <p:sp>
        <p:nvSpPr>
          <p:cNvPr id="51" name="Google Shape;157;p8">
            <a:extLst>
              <a:ext uri="{FF2B5EF4-FFF2-40B4-BE49-F238E27FC236}">
                <a16:creationId xmlns:a16="http://schemas.microsoft.com/office/drawing/2014/main" id="{C0305324-22CC-407A-9337-5823C94E4183}"/>
              </a:ext>
            </a:extLst>
          </p:cNvPr>
          <p:cNvSpPr/>
          <p:nvPr/>
        </p:nvSpPr>
        <p:spPr>
          <a:xfrm>
            <a:off x="3258874" y="8869961"/>
            <a:ext cx="3960000" cy="435609"/>
          </a:xfrm>
          <a:custGeom>
            <a:avLst/>
            <a:gdLst/>
            <a:ahLst/>
            <a:cxnLst/>
            <a:rect l="l" t="t" r="r" b="b"/>
            <a:pathLst>
              <a:path w="6550659" h="435609" extrusionOk="0">
                <a:moveTo>
                  <a:pt x="6550481" y="0"/>
                </a:moveTo>
                <a:lnTo>
                  <a:pt x="0" y="0"/>
                </a:lnTo>
                <a:lnTo>
                  <a:pt x="0" y="435379"/>
                </a:lnTo>
                <a:lnTo>
                  <a:pt x="6550481" y="435379"/>
                </a:lnTo>
                <a:lnTo>
                  <a:pt x="6550481" y="0"/>
                </a:lnTo>
                <a:close/>
              </a:path>
            </a:pathLst>
          </a:custGeom>
          <a:solidFill>
            <a:srgbClr val="EE191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 panose="020B0503030403020204" pitchFamily="34" charset="0"/>
            </a:endParaRPr>
          </a:p>
        </p:txBody>
      </p:sp>
      <p:sp>
        <p:nvSpPr>
          <p:cNvPr id="52" name="Google Shape;166;p8">
            <a:extLst>
              <a:ext uri="{FF2B5EF4-FFF2-40B4-BE49-F238E27FC236}">
                <a16:creationId xmlns:a16="http://schemas.microsoft.com/office/drawing/2014/main" id="{4BFA6670-CC79-49CB-B78A-F5A9F4663155}"/>
              </a:ext>
            </a:extLst>
          </p:cNvPr>
          <p:cNvSpPr txBox="1"/>
          <p:nvPr/>
        </p:nvSpPr>
        <p:spPr>
          <a:xfrm>
            <a:off x="5197566" y="7234056"/>
            <a:ext cx="5062748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Слабая криптостойкост</a:t>
            </a: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</a:rPr>
              <a:t>ь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53" name="Google Shape;166;p8">
            <a:extLst>
              <a:ext uri="{FF2B5EF4-FFF2-40B4-BE49-F238E27FC236}">
                <a16:creationId xmlns:a16="http://schemas.microsoft.com/office/drawing/2014/main" id="{D70385E5-30DB-4E34-95E4-5576C8830B81}"/>
              </a:ext>
            </a:extLst>
          </p:cNvPr>
          <p:cNvSpPr txBox="1"/>
          <p:nvPr/>
        </p:nvSpPr>
        <p:spPr>
          <a:xfrm>
            <a:off x="3978874" y="7642797"/>
            <a:ext cx="5062748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Небезопасная авторизация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54" name="Google Shape;166;p8">
            <a:extLst>
              <a:ext uri="{FF2B5EF4-FFF2-40B4-BE49-F238E27FC236}">
                <a16:creationId xmlns:a16="http://schemas.microsoft.com/office/drawing/2014/main" id="{A152F85A-2F7B-4A70-AE0B-5FB288450BF5}"/>
              </a:ext>
            </a:extLst>
          </p:cNvPr>
          <p:cNvSpPr txBox="1"/>
          <p:nvPr/>
        </p:nvSpPr>
        <p:spPr>
          <a:xfrm>
            <a:off x="7023335" y="8100490"/>
            <a:ext cx="5062748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  <a:sym typeface="Arial"/>
              </a:rPr>
              <a:t>Контроль содержимого клиентского приложения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55" name="Google Shape;166;p8">
            <a:extLst>
              <a:ext uri="{FF2B5EF4-FFF2-40B4-BE49-F238E27FC236}">
                <a16:creationId xmlns:a16="http://schemas.microsoft.com/office/drawing/2014/main" id="{D894FF11-037A-4D6B-AB6E-48FF07072DCC}"/>
              </a:ext>
            </a:extLst>
          </p:cNvPr>
          <p:cNvSpPr txBox="1"/>
          <p:nvPr/>
        </p:nvSpPr>
        <p:spPr>
          <a:xfrm>
            <a:off x="4688743" y="8513874"/>
            <a:ext cx="5062748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</a:rPr>
              <a:t>Модификация данных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56" name="Google Shape;166;p8">
            <a:extLst>
              <a:ext uri="{FF2B5EF4-FFF2-40B4-BE49-F238E27FC236}">
                <a16:creationId xmlns:a16="http://schemas.microsoft.com/office/drawing/2014/main" id="{C6FD6B4E-0341-4295-BC93-B25FEBC5E5DF}"/>
              </a:ext>
            </a:extLst>
          </p:cNvPr>
          <p:cNvSpPr txBox="1"/>
          <p:nvPr/>
        </p:nvSpPr>
        <p:spPr>
          <a:xfrm>
            <a:off x="7425155" y="8967503"/>
            <a:ext cx="5062748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</a:rPr>
              <a:t>Анализ исходного кода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  <p:sp>
        <p:nvSpPr>
          <p:cNvPr id="57" name="Google Shape;166;p8">
            <a:extLst>
              <a:ext uri="{FF2B5EF4-FFF2-40B4-BE49-F238E27FC236}">
                <a16:creationId xmlns:a16="http://schemas.microsoft.com/office/drawing/2014/main" id="{7682B18A-E50B-4E64-93ED-69A1F90B945D}"/>
              </a:ext>
            </a:extLst>
          </p:cNvPr>
          <p:cNvSpPr txBox="1"/>
          <p:nvPr/>
        </p:nvSpPr>
        <p:spPr>
          <a:xfrm>
            <a:off x="9936191" y="9356635"/>
            <a:ext cx="5062748" cy="25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50" dirty="0">
                <a:solidFill>
                  <a:srgbClr val="1F1F1F"/>
                </a:solidFill>
                <a:latin typeface="Source Sans Pro" panose="020B0503030403020204" pitchFamily="34" charset="0"/>
              </a:rPr>
              <a:t>Скрытая функциональность</a:t>
            </a:r>
            <a:endParaRPr sz="1550" dirty="0">
              <a:latin typeface="Source Sans Pro" panose="020B0503030403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2450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738</Words>
  <Application>Microsoft Office PowerPoint</Application>
  <PresentationFormat>Custom</PresentationFormat>
  <Paragraphs>140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Inter ExtraBold</vt:lpstr>
      <vt:lpstr>Inter Black</vt:lpstr>
      <vt:lpstr>Source Sans Pro</vt:lpstr>
      <vt:lpstr>Source Sans Pro SemiBold</vt:lpstr>
      <vt:lpstr>Inter SemiBold</vt:lpstr>
      <vt:lpstr>Arial</vt:lpstr>
      <vt:lpstr>Inter</vt:lpstr>
      <vt:lpstr>Lato</vt:lpstr>
      <vt:lpstr>Times New Roman</vt:lpstr>
      <vt:lpstr>Source Sans Pro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Спасибо.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Doodle Powerpoint Template</dc:title>
  <cp:lastModifiedBy>Макар Дежемесов</cp:lastModifiedBy>
  <cp:revision>37</cp:revision>
  <dcterms:created xsi:type="dcterms:W3CDTF">2023-05-02T06:36:55Z</dcterms:created>
  <dcterms:modified xsi:type="dcterms:W3CDTF">2023-06-05T21:43:53Z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2023-05-02T00:00:00Z</vt:filetime>
  </property>
  <property fmtid="{D5CDD505-2E9C-101B-9397-08002B2CF9AE}" pid="3" name="Creator">
    <vt:lpwstr>Adobe InDesign 18.2 (Macintosh)</vt:lpwstr>
  </property>
  <property fmtid="{D5CDD505-2E9C-101B-9397-08002B2CF9AE}" pid="4" name="LastSaved">
    <vt:filetime>2023-05-02T00:00:00Z</vt:filetime>
  </property>
  <property fmtid="{D5CDD505-2E9C-101B-9397-08002B2CF9AE}" pid="5" name="Producer">
    <vt:lpwstr>Adobe PDF Library 17.0</vt:lpwstr>
  </property>
</Properties>
</file>